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77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8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Objects="1">
      <p:cViewPr varScale="1">
        <p:scale>
          <a:sx n="103" d="100"/>
          <a:sy n="103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24041" cy="32404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D4032-3FC9-4C3D-A0DA-E7607D506071}" type="datetimeFigureOut">
              <a:rPr lang="sr-Latn-CS" smtClean="0"/>
              <a:pPr/>
              <a:t>25.2.2013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7F88-D887-4DC5-829A-61083733677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85900"/>
            <a:ext cx="7772400" cy="1470025"/>
          </a:xfrm>
        </p:spPr>
        <p:txBody>
          <a:bodyPr>
            <a:noAutofit/>
          </a:bodyPr>
          <a:lstStyle/>
          <a:p>
            <a:r>
              <a:rPr lang="hr-HR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SIGURNIJI INTERNET ZA DJECU I MLADE</a:t>
            </a:r>
            <a:endParaRPr lang="hr-HR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1950" y="4400550"/>
            <a:ext cx="8229600" cy="2152650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Ne stavljaj </a:t>
            </a:r>
            <a:r>
              <a:rPr lang="hr-HR" dirty="0" smtClean="0"/>
              <a:t>na </a:t>
            </a:r>
            <a:r>
              <a:rPr lang="hr-HR" dirty="0" err="1" smtClean="0"/>
              <a:t>internet</a:t>
            </a:r>
            <a:r>
              <a:rPr lang="hr-HR" dirty="0" smtClean="0"/>
              <a:t> </a:t>
            </a:r>
            <a:r>
              <a:rPr lang="hr-HR" dirty="0" smtClean="0"/>
              <a:t>ništa što ne bi volio da vide tvoji prijatelji ili poznanici, čak ni u e-</a:t>
            </a:r>
            <a:r>
              <a:rPr lang="hr-HR" dirty="0" err="1" smtClean="0"/>
              <a:t>mailu</a:t>
            </a:r>
            <a:r>
              <a:rPr lang="hr-HR" dirty="0" smtClean="0"/>
              <a:t> ili </a:t>
            </a:r>
            <a:r>
              <a:rPr lang="hr-HR" dirty="0" err="1" smtClean="0"/>
              <a:t>sms</a:t>
            </a:r>
            <a:r>
              <a:rPr lang="hr-HR" dirty="0" smtClean="0"/>
              <a:t> poruci.</a:t>
            </a:r>
            <a:endParaRPr lang="hr-HR" dirty="0"/>
          </a:p>
        </p:txBody>
      </p:sp>
      <p:pic>
        <p:nvPicPr>
          <p:cNvPr id="4" name="Slika 3" descr="in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725" y="514350"/>
            <a:ext cx="3371850" cy="2971800"/>
          </a:xfrm>
          <a:prstGeom prst="rect">
            <a:avLst/>
          </a:prstGeom>
        </p:spPr>
      </p:pic>
      <p:pic>
        <p:nvPicPr>
          <p:cNvPr id="5" name="Slika 4" descr="hni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514350"/>
            <a:ext cx="3276600" cy="2781300"/>
          </a:xfrm>
          <a:prstGeom prst="rect">
            <a:avLst/>
          </a:prstGeom>
        </p:spPr>
      </p:pic>
      <p:pic>
        <p:nvPicPr>
          <p:cNvPr id="6" name="Slika 5" descr="iubhl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90500"/>
            <a:ext cx="2466975" cy="3662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7548" y="4400550"/>
            <a:ext cx="7679251" cy="215265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Ako ti netko pošalje </a:t>
            </a:r>
            <a:r>
              <a:rPr lang="hr-HR" dirty="0" smtClean="0"/>
              <a:t>zlonamjernu </a:t>
            </a:r>
            <a:r>
              <a:rPr lang="hr-HR" dirty="0" smtClean="0"/>
              <a:t>ili prijeteću poruku, </a:t>
            </a:r>
            <a:r>
              <a:rPr lang="hr-HR" b="1" u="sng" dirty="0" smtClean="0"/>
              <a:t>nemoj odgovoriti</a:t>
            </a:r>
            <a:r>
              <a:rPr lang="hr-HR" dirty="0" smtClean="0"/>
              <a:t>. Pokaži je </a:t>
            </a:r>
            <a:r>
              <a:rPr lang="hr-HR" b="1" u="sng" dirty="0" smtClean="0"/>
              <a:t>odrasloj osobi </a:t>
            </a:r>
            <a:r>
              <a:rPr lang="hr-HR" dirty="0" smtClean="0"/>
              <a:t>kojoj vjeruješ.</a:t>
            </a:r>
            <a:endParaRPr lang="hr-HR" dirty="0"/>
          </a:p>
        </p:txBody>
      </p:sp>
      <p:pic>
        <p:nvPicPr>
          <p:cNvPr id="4" name="Slika 3" descr="njk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1162050"/>
            <a:ext cx="3238500" cy="2914650"/>
          </a:xfrm>
          <a:prstGeom prst="rect">
            <a:avLst/>
          </a:prstGeom>
        </p:spPr>
      </p:pic>
      <p:pic>
        <p:nvPicPr>
          <p:cNvPr id="5" name="Slika 4" descr="phn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1162050"/>
            <a:ext cx="3562350" cy="29146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9poikp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5675" y="476250"/>
            <a:ext cx="4371975" cy="360045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199" y="4076700"/>
            <a:ext cx="8327333" cy="2590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Neke osobe </a:t>
            </a:r>
            <a:r>
              <a:rPr lang="hr-HR" b="1" u="sng" dirty="0" smtClean="0"/>
              <a:t>lažno se predstavljaju kao druge osobe </a:t>
            </a:r>
            <a:r>
              <a:rPr lang="hr-HR" dirty="0" smtClean="0"/>
              <a:t>jer ih zanimaju slike </a:t>
            </a:r>
            <a:r>
              <a:rPr lang="hr-HR" dirty="0" smtClean="0">
                <a:solidFill>
                  <a:srgbClr val="FF0000"/>
                </a:solidFill>
              </a:rPr>
              <a:t>seksualnog sadržaja</a:t>
            </a:r>
            <a:r>
              <a:rPr lang="hr-HR" dirty="0" smtClean="0"/>
              <a:t>. Upravo radi toga budi na oprezu sa informacijama i fotografijama koje </a:t>
            </a:r>
            <a:r>
              <a:rPr lang="hr-HR" dirty="0" smtClean="0"/>
              <a:t>objavljuješ te </a:t>
            </a:r>
            <a:r>
              <a:rPr lang="hr-HR" dirty="0" smtClean="0"/>
              <a:t>prilikom upoznavanja s ‘on-line’ prijateljima. Sve ono što znaš o tom ‘prijatelju’ je samo ono što ti je ta osoba rekla i ništa od toga </a:t>
            </a:r>
            <a:r>
              <a:rPr lang="hr-HR" dirty="0" smtClean="0">
                <a:solidFill>
                  <a:srgbClr val="FF0000"/>
                </a:solidFill>
              </a:rPr>
              <a:t>ne mora biti istina.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Slika 3" descr="ozughij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" y="1700213"/>
            <a:ext cx="3457575" cy="2376487"/>
          </a:xfrm>
          <a:prstGeom prst="rect">
            <a:avLst/>
          </a:prstGeom>
        </p:spPr>
      </p:pic>
      <p:sp>
        <p:nvSpPr>
          <p:cNvPr id="7" name="Zaobljeni pravokutni oblačić 6"/>
          <p:cNvSpPr/>
          <p:nvPr/>
        </p:nvSpPr>
        <p:spPr>
          <a:xfrm>
            <a:off x="2628900" y="-109537"/>
            <a:ext cx="2381250" cy="1809750"/>
          </a:xfrm>
          <a:prstGeom prst="wedgeRoundRectCallout">
            <a:avLst>
              <a:gd name="adj1" fmla="val 44027"/>
              <a:gd name="adj2" fmla="val 59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8" name="Zaobljeni pravokutni oblačić 7"/>
          <p:cNvSpPr/>
          <p:nvPr/>
        </p:nvSpPr>
        <p:spPr>
          <a:xfrm>
            <a:off x="6191250" y="0"/>
            <a:ext cx="2590800" cy="1614488"/>
          </a:xfrm>
          <a:prstGeom prst="wedgeRoundRectCallout">
            <a:avLst>
              <a:gd name="adj1" fmla="val -45496"/>
              <a:gd name="adj2" fmla="val 908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Slika 9" descr="huil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2750" y="190500"/>
            <a:ext cx="1504950" cy="1423988"/>
          </a:xfrm>
          <a:prstGeom prst="rect">
            <a:avLst/>
          </a:prstGeom>
        </p:spPr>
      </p:pic>
      <p:pic>
        <p:nvPicPr>
          <p:cNvPr id="11" name="Slika 10" descr="pniokp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5100" y="366713"/>
            <a:ext cx="2171700" cy="12477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08" y="4400550"/>
            <a:ext cx="8003292" cy="215265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Ako želiš uživo upoznati ‘on-line’ prijatelja, dogovori prvi susret na javnom mjestu gdje ima puno ljudi. Sa sobom povedi </a:t>
            </a:r>
            <a:r>
              <a:rPr lang="hr-HR" b="1" dirty="0" smtClean="0"/>
              <a:t>nekoliko prijatelja ili odraslu osobu</a:t>
            </a:r>
            <a:r>
              <a:rPr lang="hr-HR" dirty="0" smtClean="0"/>
              <a:t> kojoj vjeruješ.  </a:t>
            </a:r>
            <a:endParaRPr lang="hr-HR" dirty="0"/>
          </a:p>
        </p:txBody>
      </p:sp>
      <p:pic>
        <p:nvPicPr>
          <p:cNvPr id="4" name="Slika 3" descr="dztkif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62050"/>
            <a:ext cx="3900487" cy="2490787"/>
          </a:xfrm>
          <a:prstGeom prst="rect">
            <a:avLst/>
          </a:prstGeom>
        </p:spPr>
      </p:pic>
      <p:pic>
        <p:nvPicPr>
          <p:cNvPr id="5" name="Slika 4" descr="čjkn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1162049"/>
            <a:ext cx="3467100" cy="249078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964113"/>
          </a:xfrm>
        </p:spPr>
        <p:txBody>
          <a:bodyPr>
            <a:normAutofit lnSpcReduction="10000"/>
          </a:bodyPr>
          <a:lstStyle/>
          <a:p>
            <a:r>
              <a:rPr lang="hr-HR" sz="3400" b="1" dirty="0" smtClean="0"/>
              <a:t>Čuvaj sebe i druge! Sve što vrijedi za čuvanje podataka o tebi</a:t>
            </a:r>
            <a:r>
              <a:rPr lang="hr-HR" sz="3400" b="1" dirty="0" smtClean="0"/>
              <a:t>, vrijedi </a:t>
            </a:r>
            <a:r>
              <a:rPr lang="hr-HR" sz="3400" b="1" dirty="0" smtClean="0"/>
              <a:t>i za čuvanje tuđih.</a:t>
            </a:r>
          </a:p>
          <a:p>
            <a:pPr>
              <a:buNone/>
            </a:pPr>
            <a:endParaRPr lang="hr-HR" sz="3400" b="1" dirty="0" smtClean="0"/>
          </a:p>
          <a:p>
            <a:r>
              <a:rPr lang="hr-HR" sz="3400" b="1" dirty="0" smtClean="0"/>
              <a:t>Budite </a:t>
            </a:r>
            <a:r>
              <a:rPr lang="hr-HR" sz="3400" b="1" dirty="0" smtClean="0"/>
              <a:t>oprezni </a:t>
            </a:r>
            <a:r>
              <a:rPr lang="hr-HR" sz="3400" b="1" dirty="0" smtClean="0"/>
              <a:t>u korištenju interneta i nadam se da će vam ova moja malenkost pomoći u zaštiti vaše privatnosti i ostalog!;)							</a:t>
            </a:r>
            <a:r>
              <a:rPr lang="hr-HR" dirty="0" smtClean="0"/>
              <a:t>													</a:t>
            </a: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3500" y="1485900"/>
            <a:ext cx="8229600" cy="2590800"/>
          </a:xfrm>
        </p:spPr>
        <p:txBody>
          <a:bodyPr>
            <a:normAutofit/>
          </a:bodyPr>
          <a:lstStyle/>
          <a:p>
            <a:r>
              <a:rPr lang="hr-HR" sz="6600" dirty="0" smtClean="0">
                <a:latin typeface="Cooper Black" pitchFamily="18" charset="0"/>
              </a:rPr>
              <a:t>HVALA NA PAZNJI !</a:t>
            </a:r>
            <a:endParaRPr lang="hr-HR" sz="6600" dirty="0">
              <a:latin typeface="Cooper Black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76600" y="5372100"/>
            <a:ext cx="5829300" cy="129540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IZRADILA: </a:t>
            </a:r>
            <a:r>
              <a:rPr lang="hr-HR" sz="2800" dirty="0" smtClean="0"/>
              <a:t>DINA SABOL 7.a</a:t>
            </a:r>
          </a:p>
          <a:p>
            <a:pPr>
              <a:buNone/>
            </a:pPr>
            <a:r>
              <a:rPr lang="hr-HR" sz="2800" dirty="0" smtClean="0"/>
              <a:t>OŠ VLADIMIRA NAZORA PRIBISLAVEC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 Rounded MT Bold" pitchFamily="34" charset="0"/>
              </a:rPr>
              <a:t>NAJVAŽNIJA ONLINE PRAVA</a:t>
            </a:r>
            <a:endParaRPr lang="hr-HR" dirty="0">
              <a:latin typeface="Arial Rounded MT Bold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Pravo na privatnost</a:t>
            </a:r>
          </a:p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Pravo na zaštitu od </a:t>
            </a:r>
            <a:r>
              <a:rPr lang="hr-HR" b="1" dirty="0" err="1" smtClean="0">
                <a:solidFill>
                  <a:schemeClr val="accent4">
                    <a:lumMod val="50000"/>
                  </a:schemeClr>
                </a:solidFill>
              </a:rPr>
              <a:t>spama</a:t>
            </a:r>
            <a:endParaRPr lang="hr-HR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Pravo na otvoren i neutralan pristup internetu </a:t>
            </a:r>
          </a:p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Pravo izbora aplikacija i usluga</a:t>
            </a:r>
          </a:p>
          <a:p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Kod kupnje robe ili </a:t>
            </a:r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usluge </a:t>
            </a:r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preko interneta građani imaju pravo na informacije o proizvodu, cijeni, troškovima isporuke, </a:t>
            </a:r>
            <a:r>
              <a:rPr lang="hr-HR" b="1" dirty="0" smtClean="0">
                <a:solidFill>
                  <a:schemeClr val="accent4">
                    <a:lumMod val="50000"/>
                  </a:schemeClr>
                </a:solidFill>
              </a:rPr>
              <a:t>trgovcu… </a:t>
            </a:r>
            <a:endParaRPr lang="hr-HR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Broadway" pitchFamily="82" charset="0"/>
              </a:rPr>
              <a:t>NAJVAŽNIJE </a:t>
            </a:r>
            <a:r>
              <a:rPr lang="hr-HR" dirty="0" smtClean="0">
                <a:latin typeface="Broadway" pitchFamily="82" charset="0"/>
              </a:rPr>
              <a:t>ONLINE ODGOVORNOSTI</a:t>
            </a:r>
            <a:endParaRPr lang="hr-HR" dirty="0">
              <a:latin typeface="Broadway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Odgovorno ponašanje na društvenim mrežama </a:t>
            </a:r>
          </a:p>
          <a:p>
            <a:r>
              <a:rPr lang="hr-HR" dirty="0" smtClean="0"/>
              <a:t>Ne objavljivati tuđe osobne podatke</a:t>
            </a:r>
          </a:p>
          <a:p>
            <a:r>
              <a:rPr lang="hr-HR" dirty="0" smtClean="0"/>
              <a:t>Ne objavljivati slike drugih osoba</a:t>
            </a:r>
          </a:p>
          <a:p>
            <a:r>
              <a:rPr lang="hr-HR" dirty="0" smtClean="0"/>
              <a:t>Ne slati </a:t>
            </a:r>
            <a:r>
              <a:rPr lang="hr-HR" dirty="0" err="1" smtClean="0"/>
              <a:t>spam</a:t>
            </a:r>
            <a:endParaRPr lang="hr-HR" dirty="0" smtClean="0"/>
          </a:p>
          <a:p>
            <a:r>
              <a:rPr lang="hr-HR" dirty="0" smtClean="0"/>
              <a:t>Ne objavljivati netočne i lažne podatke o sebi i drugima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5284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Zbog </a:t>
            </a:r>
            <a:r>
              <a:rPr lang="hr-HR" dirty="0" smtClean="0"/>
              <a:t>svakodnevnog korištenja interneta za </a:t>
            </a:r>
            <a:r>
              <a:rPr lang="hr-HR" dirty="0" smtClean="0">
                <a:solidFill>
                  <a:srgbClr val="FF0000"/>
                </a:solidFill>
              </a:rPr>
              <a:t>‘zabavu’</a:t>
            </a:r>
            <a:r>
              <a:rPr lang="hr-HR" dirty="0" smtClean="0"/>
              <a:t> pod </a:t>
            </a:r>
            <a:r>
              <a:rPr lang="hr-HR" dirty="0" smtClean="0"/>
              <a:t>čime se </a:t>
            </a:r>
            <a:r>
              <a:rPr lang="hr-HR" dirty="0" smtClean="0"/>
              <a:t>podrazumijevaju “zarazne” društvene stranice, za koje bi </a:t>
            </a:r>
            <a:r>
              <a:rPr lang="hr-HR" dirty="0" smtClean="0"/>
              <a:t>možda bilo </a:t>
            </a:r>
            <a:r>
              <a:rPr lang="hr-HR" dirty="0" smtClean="0"/>
              <a:t>bolje da ih uopće ne počinjete koristiti! </a:t>
            </a:r>
            <a:endParaRPr lang="hr-HR" dirty="0"/>
          </a:p>
        </p:txBody>
      </p:sp>
      <p:pic>
        <p:nvPicPr>
          <p:cNvPr id="4" name="Slika 3" descr="h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3025"/>
            <a:ext cx="3562350" cy="1704975"/>
          </a:xfrm>
          <a:prstGeom prst="rect">
            <a:avLst/>
          </a:prstGeom>
        </p:spPr>
      </p:pic>
      <p:pic>
        <p:nvPicPr>
          <p:cNvPr id="5" name="Slika 4" descr="bhnl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4591050"/>
            <a:ext cx="2466975" cy="2266950"/>
          </a:xfrm>
          <a:prstGeom prst="rect">
            <a:avLst/>
          </a:prstGeom>
        </p:spPr>
      </p:pic>
      <p:pic>
        <p:nvPicPr>
          <p:cNvPr id="6" name="Slika 5" descr="pighu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4300" y="4400550"/>
            <a:ext cx="2457450" cy="2457450"/>
          </a:xfrm>
          <a:prstGeom prst="rect">
            <a:avLst/>
          </a:prstGeom>
        </p:spPr>
      </p:pic>
      <p:pic>
        <p:nvPicPr>
          <p:cNvPr id="7" name="Slika 6" descr="oiuhjn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57600"/>
            <a:ext cx="3562350" cy="1485900"/>
          </a:xfrm>
          <a:prstGeom prst="rect">
            <a:avLst/>
          </a:prstGeom>
        </p:spPr>
      </p:pic>
      <p:sp>
        <p:nvSpPr>
          <p:cNvPr id="10" name="Strelica udesno 9"/>
          <p:cNvSpPr/>
          <p:nvPr/>
        </p:nvSpPr>
        <p:spPr>
          <a:xfrm>
            <a:off x="1009650" y="514350"/>
            <a:ext cx="1295400" cy="80848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857250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  <a:latin typeface="Algerian" pitchFamily="82" charset="0"/>
              </a:rPr>
              <a:t>Zaštitite se na vrijeme!</a:t>
            </a:r>
            <a:endParaRPr lang="hr-HR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1950" y="4238625"/>
            <a:ext cx="8229600" cy="1782703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Ne </a:t>
            </a:r>
            <a:r>
              <a:rPr lang="hr-HR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šalji zlonamjerne </a:t>
            </a:r>
            <a:r>
              <a:rPr lang="hr-HR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sms</a:t>
            </a:r>
            <a:r>
              <a:rPr lang="hr-H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ili e-mail poruke. Prije nego što klikneš ‘‘pošalji’’ </a:t>
            </a:r>
            <a:r>
              <a:rPr lang="hr-HR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zapitaj se </a:t>
            </a:r>
            <a:r>
              <a:rPr lang="hr-H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kako bi se ti osjećao da primiš tu poruku.</a:t>
            </a:r>
            <a:endParaRPr lang="hr-H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Slika 4" descr="oi9p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162051"/>
            <a:ext cx="3374858" cy="2914650"/>
          </a:xfrm>
          <a:prstGeom prst="rect">
            <a:avLst/>
          </a:prstGeom>
        </p:spPr>
      </p:pic>
      <p:sp>
        <p:nvSpPr>
          <p:cNvPr id="7" name="Obični oblačić 6"/>
          <p:cNvSpPr/>
          <p:nvPr/>
        </p:nvSpPr>
        <p:spPr>
          <a:xfrm>
            <a:off x="5219700" y="1162051"/>
            <a:ext cx="2914650" cy="1943100"/>
          </a:xfrm>
          <a:prstGeom prst="cloudCallout">
            <a:avLst>
              <a:gd name="adj1" fmla="val -71830"/>
              <a:gd name="adj2" fmla="val 82486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HMM</a:t>
            </a:r>
            <a:r>
              <a:rPr lang="hr-HR" dirty="0" smtClean="0"/>
              <a:t>…</a:t>
            </a:r>
            <a:endParaRPr lang="hr-H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3752850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b="1" u="sng" dirty="0" smtClean="0"/>
              <a:t>Pozorno pročitaj </a:t>
            </a:r>
            <a:r>
              <a:rPr lang="hr-HR" sz="2800" dirty="0" err="1" smtClean="0"/>
              <a:t>sms</a:t>
            </a:r>
            <a:r>
              <a:rPr lang="hr-HR" sz="2800" dirty="0" smtClean="0"/>
              <a:t> ili e-mail poruku prije negoli je proslijediš dalje. </a:t>
            </a:r>
            <a:r>
              <a:rPr lang="hr-HR" sz="2800" b="1" u="sng" dirty="0" smtClean="0"/>
              <a:t>Nemoj prosljeđivati </a:t>
            </a:r>
            <a:r>
              <a:rPr lang="hr-HR" sz="2800" dirty="0" smtClean="0"/>
              <a:t>poruke koje vrijeđaju i uznemiruju druge. </a:t>
            </a:r>
            <a:r>
              <a:rPr lang="hr-HR" sz="2800" b="1" u="sng" dirty="0" smtClean="0"/>
              <a:t>Nemoj se uključivati </a:t>
            </a:r>
            <a:r>
              <a:rPr lang="hr-HR" sz="2800" dirty="0" smtClean="0"/>
              <a:t>u ankete, rasprave i </a:t>
            </a:r>
            <a:r>
              <a:rPr lang="hr-HR" sz="2800" dirty="0" err="1" smtClean="0"/>
              <a:t>chatove</a:t>
            </a:r>
            <a:r>
              <a:rPr lang="hr-HR" sz="2800" dirty="0" smtClean="0"/>
              <a:t> koji nekog izruguju, ocrnjuju ili ogovaraju.</a:t>
            </a:r>
            <a:endParaRPr lang="hr-HR" sz="2800" dirty="0"/>
          </a:p>
        </p:txBody>
      </p:sp>
      <p:pic>
        <p:nvPicPr>
          <p:cNvPr id="4" name="Slika 3" descr="kfzglih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14350"/>
            <a:ext cx="2714625" cy="2238375"/>
          </a:xfrm>
          <a:prstGeom prst="rect">
            <a:avLst/>
          </a:prstGeom>
        </p:spPr>
      </p:pic>
      <p:pic>
        <p:nvPicPr>
          <p:cNvPr id="5" name="Slika 4" descr="utzfgphj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150" y="514350"/>
            <a:ext cx="3114675" cy="226694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400550"/>
            <a:ext cx="8229600" cy="2152649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Ne snimaj </a:t>
            </a:r>
            <a:r>
              <a:rPr lang="hr-HR" dirty="0" smtClean="0"/>
              <a:t>i </a:t>
            </a:r>
            <a:r>
              <a:rPr lang="hr-HR" b="1" u="sng" dirty="0" smtClean="0"/>
              <a:t>ne prosljeđuj </a:t>
            </a:r>
            <a:r>
              <a:rPr lang="hr-HR" dirty="0" smtClean="0"/>
              <a:t>fotografije i snimke koje mogu druge dovesti u neugodnu situaciju</a:t>
            </a:r>
            <a:r>
              <a:rPr lang="hr-HR" dirty="0" smtClean="0"/>
              <a:t>, osramotiti </a:t>
            </a:r>
            <a:r>
              <a:rPr lang="hr-HR" dirty="0" smtClean="0"/>
              <a:t>ih ili izložiti ismijavanju i vrijeđanju drugih.</a:t>
            </a:r>
            <a:endParaRPr lang="hr-HR" dirty="0"/>
          </a:p>
        </p:txBody>
      </p:sp>
      <p:pic>
        <p:nvPicPr>
          <p:cNvPr id="4" name="Slika 3" descr="ših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1162050"/>
            <a:ext cx="2914650" cy="2266950"/>
          </a:xfrm>
          <a:prstGeom prst="rect">
            <a:avLst/>
          </a:prstGeom>
        </p:spPr>
      </p:pic>
      <p:pic>
        <p:nvPicPr>
          <p:cNvPr id="6" name="Slika 5" descr="lb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62050"/>
            <a:ext cx="3562350" cy="2590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40055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Zaštiti sebe lozinkom </a:t>
            </a:r>
            <a:r>
              <a:rPr lang="hr-HR" dirty="0" smtClean="0"/>
              <a:t>i pazi komu je daješ </a:t>
            </a:r>
            <a:r>
              <a:rPr lang="hr-HR" dirty="0" smtClean="0"/>
              <a:t>(nikome osim roditeljima) jer </a:t>
            </a:r>
            <a:r>
              <a:rPr lang="hr-HR" dirty="0" smtClean="0"/>
              <a:t>prijatelji u nekom trenutku mogu postati neprijatelji.</a:t>
            </a:r>
            <a:endParaRPr lang="hr-HR" dirty="0"/>
          </a:p>
        </p:txBody>
      </p:sp>
      <p:pic>
        <p:nvPicPr>
          <p:cNvPr id="4" name="Slika 3" descr="ćnimjč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62050"/>
            <a:ext cx="4471987" cy="2590800"/>
          </a:xfrm>
          <a:prstGeom prst="rect">
            <a:avLst/>
          </a:prstGeom>
        </p:spPr>
      </p:pic>
      <p:pic>
        <p:nvPicPr>
          <p:cNvPr id="12" name="Slika 11" descr="ljhzvbnlbnč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518" y="1162050"/>
            <a:ext cx="3221282" cy="2590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3753041"/>
            <a:ext cx="8229600" cy="2916369"/>
          </a:xfrm>
        </p:spPr>
        <p:txBody>
          <a:bodyPr/>
          <a:lstStyle/>
          <a:p>
            <a:pPr marL="0" indent="0">
              <a:buNone/>
            </a:pPr>
            <a:r>
              <a:rPr lang="hr-HR" sz="2800" b="1" u="sng" dirty="0" smtClean="0"/>
              <a:t>Ne navodi </a:t>
            </a:r>
            <a:r>
              <a:rPr lang="hr-HR" sz="2800" dirty="0" smtClean="0"/>
              <a:t>osobne </a:t>
            </a:r>
            <a:r>
              <a:rPr lang="hr-HR" sz="2800" dirty="0" smtClean="0"/>
              <a:t>podatke, brojeve </a:t>
            </a:r>
            <a:r>
              <a:rPr lang="hr-HR" sz="2800" dirty="0" smtClean="0"/>
              <a:t>telefona i mobitela</a:t>
            </a:r>
            <a:r>
              <a:rPr lang="hr-HR" sz="2800" dirty="0" smtClean="0"/>
              <a:t>, adresu </a:t>
            </a:r>
            <a:r>
              <a:rPr lang="hr-HR" sz="2800" dirty="0" smtClean="0"/>
              <a:t>stanovanja, ime škole koju pohađaš</a:t>
            </a:r>
            <a:r>
              <a:rPr lang="hr-HR" sz="2800" dirty="0" smtClean="0"/>
              <a:t>, mjesta </a:t>
            </a:r>
            <a:r>
              <a:rPr lang="hr-HR" sz="2800" dirty="0" smtClean="0"/>
              <a:t>kamo izlaziš, </a:t>
            </a:r>
            <a:r>
              <a:rPr lang="hr-HR" sz="2800" dirty="0" smtClean="0"/>
              <a:t>a o </a:t>
            </a:r>
            <a:r>
              <a:rPr lang="hr-HR" sz="2800" dirty="0" smtClean="0"/>
              <a:t>sebi piši što općenitije jer sve što objaviš na internetu postaje javno i dostupno velikom broju ljudi i više </a:t>
            </a:r>
            <a:r>
              <a:rPr lang="hr-HR" sz="2800" b="1" u="sng" dirty="0" smtClean="0"/>
              <a:t>ne možeš kontrolirati </a:t>
            </a:r>
            <a:r>
              <a:rPr lang="hr-HR" sz="2800" dirty="0" smtClean="0"/>
              <a:t>kako će drugi iskoristiti tvoje podatke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nš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3238500" cy="2266950"/>
          </a:xfrm>
          <a:prstGeom prst="rect">
            <a:avLst/>
          </a:prstGeom>
        </p:spPr>
      </p:pic>
      <p:pic>
        <p:nvPicPr>
          <p:cNvPr id="5" name="Slika 4" descr="ivzobgu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162050"/>
            <a:ext cx="3238501" cy="19431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477</Words>
  <Application>Microsoft Office PowerPoint</Application>
  <PresentationFormat>Prikaz na zaslonu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SIGURNIJI INTERNET ZA DJECU I MLADE</vt:lpstr>
      <vt:lpstr>NAJVAŽNIJA ONLINE PRAVA</vt:lpstr>
      <vt:lpstr>NAJVAŽNIJE ONLINE ODGOVORNOSTI</vt:lpstr>
      <vt:lpstr>PowerPointova prezentacija</vt:lpstr>
      <vt:lpstr>Zaštitite se na vrijeme!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HVALA NA PAZNJI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Informatika6</dc:creator>
  <cp:lastModifiedBy>Inf_ucionica</cp:lastModifiedBy>
  <cp:revision>34</cp:revision>
  <dcterms:created xsi:type="dcterms:W3CDTF">2013-02-05T08:55:18Z</dcterms:created>
  <dcterms:modified xsi:type="dcterms:W3CDTF">2013-02-25T16:26:36Z</dcterms:modified>
</cp:coreProperties>
</file>