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 troku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Prostoručno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Prostoručno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Prostoručn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avni poveznik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EDDD28F-7A11-471F-A556-F93C68699010}" type="datetimeFigureOut">
              <a:rPr lang="sr-Latn-CS" smtClean="0"/>
              <a:pPr/>
              <a:t>31.5.2012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82C1E18-9E54-4DB3-A8D1-9D2D3B9BE3F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DDD28F-7A11-471F-A556-F93C68699010}" type="datetimeFigureOut">
              <a:rPr lang="sr-Latn-CS" smtClean="0"/>
              <a:pPr/>
              <a:t>31.5.2012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2C1E18-9E54-4DB3-A8D1-9D2D3B9BE3F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DDD28F-7A11-471F-A556-F93C68699010}" type="datetimeFigureOut">
              <a:rPr lang="sr-Latn-CS" smtClean="0"/>
              <a:pPr/>
              <a:t>31.5.2012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2C1E18-9E54-4DB3-A8D1-9D2D3B9BE3F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DDD28F-7A11-471F-A556-F93C68699010}" type="datetimeFigureOut">
              <a:rPr lang="sr-Latn-CS" smtClean="0"/>
              <a:pPr/>
              <a:t>31.5.2012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2C1E18-9E54-4DB3-A8D1-9D2D3B9BE3F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DDD28F-7A11-471F-A556-F93C68699010}" type="datetimeFigureOut">
              <a:rPr lang="sr-Latn-CS" smtClean="0"/>
              <a:pPr/>
              <a:t>31.5.2012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2C1E18-9E54-4DB3-A8D1-9D2D3B9BE3F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Š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Š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DDD28F-7A11-471F-A556-F93C68699010}" type="datetimeFigureOut">
              <a:rPr lang="sr-Latn-CS" smtClean="0"/>
              <a:pPr/>
              <a:t>31.5.2012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2C1E18-9E54-4DB3-A8D1-9D2D3B9BE3F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DDD28F-7A11-471F-A556-F93C68699010}" type="datetimeFigureOut">
              <a:rPr lang="sr-Latn-CS" smtClean="0"/>
              <a:pPr/>
              <a:t>31.5.2012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2C1E18-9E54-4DB3-A8D1-9D2D3B9BE3F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DDD28F-7A11-471F-A556-F93C68699010}" type="datetimeFigureOut">
              <a:rPr lang="sr-Latn-CS" smtClean="0"/>
              <a:pPr/>
              <a:t>31.5.2012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2C1E18-9E54-4DB3-A8D1-9D2D3B9BE3F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DDD28F-7A11-471F-A556-F93C68699010}" type="datetimeFigureOut">
              <a:rPr lang="sr-Latn-CS" smtClean="0"/>
              <a:pPr/>
              <a:t>31.5.2012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2C1E18-9E54-4DB3-A8D1-9D2D3B9BE3F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EDDD28F-7A11-471F-A556-F93C68699010}" type="datetimeFigureOut">
              <a:rPr lang="sr-Latn-CS" smtClean="0"/>
              <a:pPr/>
              <a:t>31.5.2012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2C1E18-9E54-4DB3-A8D1-9D2D3B9BE3F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EDDD28F-7A11-471F-A556-F93C68699010}" type="datetimeFigureOut">
              <a:rPr lang="sr-Latn-CS" smtClean="0"/>
              <a:pPr/>
              <a:t>31.5.2012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82C1E18-9E54-4DB3-A8D1-9D2D3B9BE3F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kutni troku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avni povez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Š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ručno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Prostoručno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kutni trokut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avni poveznik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EDDD28F-7A11-471F-A556-F93C68699010}" type="datetimeFigureOut">
              <a:rPr lang="sr-Latn-CS" smtClean="0"/>
              <a:pPr/>
              <a:t>31.5.2012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82C1E18-9E54-4DB3-A8D1-9D2D3B9BE3FF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500034" y="1142984"/>
            <a:ext cx="8072493" cy="1114532"/>
          </a:xfrm>
        </p:spPr>
        <p:txBody>
          <a:bodyPr/>
          <a:lstStyle/>
          <a:p>
            <a:r>
              <a:rPr lang="hr-HR" dirty="0" smtClean="0">
                <a:solidFill>
                  <a:schemeClr val="bg2">
                    <a:lumMod val="50000"/>
                  </a:schemeClr>
                </a:solidFill>
              </a:rPr>
              <a:t>DOMOVINSKI RAT U RH</a:t>
            </a:r>
            <a:endParaRPr lang="hr-HR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4214810" y="3929066"/>
            <a:ext cx="4814894" cy="882245"/>
          </a:xfrm>
        </p:spPr>
        <p:txBody>
          <a:bodyPr/>
          <a:lstStyle/>
          <a:p>
            <a:r>
              <a:rPr lang="hr-HR" dirty="0" smtClean="0">
                <a:solidFill>
                  <a:schemeClr val="bg2">
                    <a:lumMod val="50000"/>
                  </a:schemeClr>
                </a:solidFill>
              </a:rPr>
              <a:t>OD 1991. DO </a:t>
            </a:r>
            <a:r>
              <a:rPr lang="hr-HR" dirty="0" err="1" smtClean="0">
                <a:solidFill>
                  <a:schemeClr val="bg2">
                    <a:lumMod val="50000"/>
                  </a:schemeClr>
                </a:solidFill>
              </a:rPr>
              <a:t>1995</a:t>
            </a:r>
            <a:r>
              <a:rPr lang="hr-HR" dirty="0" smtClean="0">
                <a:solidFill>
                  <a:schemeClr val="bg2">
                    <a:lumMod val="50000"/>
                  </a:schemeClr>
                </a:solidFill>
              </a:rPr>
              <a:t>. GOD.</a:t>
            </a:r>
            <a:endParaRPr lang="hr-HR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00100" y="6357958"/>
            <a:ext cx="2882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Nikolina </a:t>
            </a:r>
            <a:r>
              <a:rPr lang="hr-HR" dirty="0" err="1" smtClean="0"/>
              <a:t>Cmrečnjak</a:t>
            </a:r>
            <a:r>
              <a:rPr lang="hr-HR" dirty="0" smtClean="0"/>
              <a:t>, </a:t>
            </a:r>
            <a:r>
              <a:rPr lang="hr-HR" dirty="0" err="1" smtClean="0"/>
              <a:t>6.b</a:t>
            </a:r>
            <a:endParaRPr lang="hr-H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sz="half" idx="1"/>
          </p:nvPr>
        </p:nvSpPr>
        <p:spPr>
          <a:xfrm>
            <a:off x="500034" y="1857364"/>
            <a:ext cx="4038600" cy="4525963"/>
          </a:xfrm>
        </p:spPr>
        <p:txBody>
          <a:bodyPr/>
          <a:lstStyle/>
          <a:p>
            <a:r>
              <a:rPr lang="hr-HR" dirty="0" smtClean="0"/>
              <a:t>General Ante Gotovina u </a:t>
            </a:r>
            <a:r>
              <a:rPr lang="hr-HR" dirty="0" err="1" smtClean="0"/>
              <a:t>Haggu</a:t>
            </a:r>
            <a:r>
              <a:rPr lang="hr-HR" dirty="0" smtClean="0"/>
              <a:t> služi drakonsku kaznu od </a:t>
            </a:r>
            <a:r>
              <a:rPr lang="hr-HR" dirty="0" err="1" smtClean="0"/>
              <a:t>27</a:t>
            </a:r>
            <a:r>
              <a:rPr lang="hr-HR" dirty="0" smtClean="0"/>
              <a:t> godina. No u postupku je žalba.</a:t>
            </a:r>
            <a:endParaRPr lang="hr-HR" dirty="0"/>
          </a:p>
        </p:txBody>
      </p:sp>
      <p:pic>
        <p:nvPicPr>
          <p:cNvPr id="5" name="Rezervirano mjesto sadržaja 4" descr="_41105378_ap_gotovina203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700712" y="2315369"/>
            <a:ext cx="1933575" cy="28575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r-HR" sz="4400" dirty="0" smtClean="0"/>
              <a:t>GDJE SU DANAS JUNACI S KNINSKE TVRĐAVE?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sz="half" idx="1"/>
          </p:nvPr>
        </p:nvSpPr>
        <p:spPr>
          <a:xfrm>
            <a:off x="457200" y="2071678"/>
            <a:ext cx="4038600" cy="3935613"/>
          </a:xfrm>
        </p:spPr>
        <p:txBody>
          <a:bodyPr/>
          <a:lstStyle/>
          <a:p>
            <a:r>
              <a:rPr lang="hr-HR" dirty="0" err="1" smtClean="0"/>
              <a:t>Dr</a:t>
            </a:r>
            <a:r>
              <a:rPr lang="hr-HR" dirty="0" smtClean="0"/>
              <a:t>. Franjo Tuđman i Gojko Šušak su preminuli.</a:t>
            </a:r>
            <a:endParaRPr lang="hr-HR" dirty="0"/>
          </a:p>
        </p:txBody>
      </p:sp>
      <p:pic>
        <p:nvPicPr>
          <p:cNvPr id="5" name="Rezervirano mjesto sadržaja 4" descr="c3b33c2e53db784fd035fe460df7ea55_700x550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72000" y="2786058"/>
            <a:ext cx="4038600" cy="259713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4000" dirty="0" smtClean="0"/>
              <a:t>GDJE SU DANAS JUNACI S KNINSKE TVRĐAVE?</a:t>
            </a:r>
            <a:endParaRPr lang="hr-HR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sz="half" idx="1"/>
          </p:nvPr>
        </p:nvSpPr>
        <p:spPr>
          <a:xfrm>
            <a:off x="457200" y="1857364"/>
            <a:ext cx="4038600" cy="4149927"/>
          </a:xfrm>
        </p:spPr>
        <p:txBody>
          <a:bodyPr/>
          <a:lstStyle/>
          <a:p>
            <a:r>
              <a:rPr lang="hr-HR" dirty="0" smtClean="0"/>
              <a:t>Ankica Tuđman priznala je kako je u sjećanjima na OLUJU preplavi osjećaj ponosa.</a:t>
            </a:r>
            <a:endParaRPr lang="hr-HR" dirty="0"/>
          </a:p>
        </p:txBody>
      </p:sp>
      <p:pic>
        <p:nvPicPr>
          <p:cNvPr id="5" name="Rezervirano mjesto sadržaja 4" descr="article_big_12609602264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929190" y="2857496"/>
            <a:ext cx="3424262" cy="179366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Sjećanje udovice prvog hrvatskog predsjednika </a:t>
            </a:r>
            <a:endParaRPr lang="hr-HR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sz="half" idx="1"/>
          </p:nvPr>
        </p:nvSpPr>
        <p:spPr>
          <a:xfrm>
            <a:off x="457200" y="1928802"/>
            <a:ext cx="4038600" cy="4078489"/>
          </a:xfrm>
        </p:spPr>
        <p:txBody>
          <a:bodyPr/>
          <a:lstStyle/>
          <a:p>
            <a:r>
              <a:rPr lang="hr-HR" dirty="0" smtClean="0"/>
              <a:t>“Bio je ponosan na vojsku, časnike i generale, bio je ponosan na svoj hrvatski narod.”</a:t>
            </a:r>
            <a:endParaRPr lang="hr-HR" dirty="0"/>
          </a:p>
        </p:txBody>
      </p:sp>
      <p:pic>
        <p:nvPicPr>
          <p:cNvPr id="5" name="Rezervirano mjesto sadržaja 4" descr="OLUJAkninF.Tudjmanstijeg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111750" y="2474119"/>
            <a:ext cx="3111500" cy="2540000"/>
          </a:xfrm>
        </p:spPr>
      </p:pic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Sjećanje udovice prvog hrvatskog predsjednika </a:t>
            </a:r>
            <a:endParaRPr lang="hr-HR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sz="half" idx="1"/>
          </p:nvPr>
        </p:nvSpPr>
        <p:spPr>
          <a:xfrm>
            <a:off x="357158" y="1785926"/>
            <a:ext cx="4038600" cy="4525963"/>
          </a:xfrm>
        </p:spPr>
        <p:txBody>
          <a:bodyPr/>
          <a:lstStyle/>
          <a:p>
            <a:r>
              <a:rPr lang="hr-HR" dirty="0" smtClean="0"/>
              <a:t>Prve postrojbe ZNG-a stvaraju se u kasno proljeće 1991.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2"/>
          </p:nvPr>
        </p:nvSpPr>
        <p:spPr>
          <a:xfrm>
            <a:off x="4643438" y="1785926"/>
            <a:ext cx="4038600" cy="4525963"/>
          </a:xfrm>
        </p:spPr>
        <p:txBody>
          <a:bodyPr>
            <a:normAutofit/>
          </a:bodyPr>
          <a:lstStyle/>
          <a:p>
            <a:r>
              <a:rPr lang="hr-HR" dirty="0" smtClean="0"/>
              <a:t>U rujnu 1991. snage se organiziraju u jedinstvenu Hrvatsku vojsku.</a:t>
            </a:r>
            <a:endParaRPr lang="hr-HR" dirty="0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Ratne postrojbe HV-a:</a:t>
            </a:r>
            <a:endParaRPr lang="hr-HR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teksta 1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6859792" cy="648232"/>
          </a:xfrm>
        </p:spPr>
        <p:txBody>
          <a:bodyPr>
            <a:noAutofit/>
          </a:bodyPr>
          <a:lstStyle/>
          <a:p>
            <a:r>
              <a:rPr lang="hr-HR" sz="2000" dirty="0" smtClean="0"/>
              <a:t>Izrasla je iz Postrojbe za posebne namjere MUP-a  RH 5. studenog 1990.</a:t>
            </a:r>
            <a:endParaRPr lang="hr-HR" sz="2000" dirty="0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1. GARDIJSKA BRIGADA - TIGROVI</a:t>
            </a:r>
            <a:endParaRPr lang="hr-HR" dirty="0"/>
          </a:p>
        </p:txBody>
      </p:sp>
      <p:pic>
        <p:nvPicPr>
          <p:cNvPr id="9" name="Rezervirano mjesto slike 8" descr="200px-Tigrovi.gif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23415" b="23415"/>
          <a:stretch>
            <a:fillRect/>
          </a:stretch>
        </p:blipFill>
        <p:spPr>
          <a:xfrm>
            <a:off x="1214414" y="142852"/>
            <a:ext cx="6357982" cy="438912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teksta 1"/>
          <p:cNvSpPr>
            <a:spLocks noGrp="1"/>
          </p:cNvSpPr>
          <p:nvPr>
            <p:ph type="body" sz="half" idx="2"/>
          </p:nvPr>
        </p:nvSpPr>
        <p:spPr>
          <a:xfrm>
            <a:off x="642910" y="5443402"/>
            <a:ext cx="8215370" cy="648232"/>
          </a:xfrm>
        </p:spPr>
        <p:txBody>
          <a:bodyPr>
            <a:noAutofit/>
          </a:bodyPr>
          <a:lstStyle/>
          <a:p>
            <a:r>
              <a:rPr lang="hr-HR" sz="2000" dirty="0" smtClean="0"/>
              <a:t>Ustrojena je 15. svibnja 1991.  pod nazivom 2A brigada ZNG-a. U lipnju </a:t>
            </a:r>
            <a:r>
              <a:rPr lang="hr-HR" sz="2000" dirty="0" err="1" smtClean="0"/>
              <a:t>1991</a:t>
            </a:r>
            <a:r>
              <a:rPr lang="hr-HR" sz="2000" dirty="0" smtClean="0"/>
              <a:t>. zaustavljali su tenkove JNA u Zagrebu.</a:t>
            </a:r>
            <a:endParaRPr lang="hr-HR" sz="2000" dirty="0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2. GARDIJSKA BRIGADA - GROMOVI</a:t>
            </a:r>
            <a:endParaRPr lang="hr-HR" dirty="0"/>
          </a:p>
        </p:txBody>
      </p:sp>
      <p:pic>
        <p:nvPicPr>
          <p:cNvPr id="7" name="Rezervirano mjesto slike 6" descr="180px-Gromovi.gif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24744" b="24744"/>
          <a:stretch>
            <a:fillRect/>
          </a:stretch>
        </p:blipFill>
        <p:spPr>
          <a:xfrm>
            <a:off x="2000232" y="189968"/>
            <a:ext cx="4857784" cy="438912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teksta 1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hr-HR" sz="2000" dirty="0" smtClean="0"/>
              <a:t>Ustrojena je 29. travnja 1991. Tijekom 1991. brigada je uključena u mnoge akcije, posebno u Osijeku i Vukovaru.</a:t>
            </a:r>
            <a:endParaRPr lang="hr-HR" sz="2000" dirty="0"/>
          </a:p>
        </p:txBody>
      </p:sp>
      <p:pic>
        <p:nvPicPr>
          <p:cNvPr id="5" name="Rezervirano mjesto slike 4" descr="3_gbr_Kune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24744" b="24744"/>
          <a:stretch>
            <a:fillRect/>
          </a:stretch>
        </p:blipFill>
        <p:spPr>
          <a:xfrm>
            <a:off x="1928794" y="189968"/>
            <a:ext cx="4143404" cy="438912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3. GARDIJSKA BRIGADA - KUNE</a:t>
            </a:r>
            <a:endParaRPr lang="hr-HR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teksta 1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hr-HR" sz="2000" dirty="0" smtClean="0"/>
              <a:t>Formirana je 28. travnja 1991. u jeku pripreme za ustrojavanje ZNG-a</a:t>
            </a:r>
            <a:r>
              <a:rPr lang="hr-HR" dirty="0" smtClean="0"/>
              <a:t>. </a:t>
            </a:r>
            <a:endParaRPr lang="hr-HR" dirty="0"/>
          </a:p>
        </p:txBody>
      </p:sp>
      <p:pic>
        <p:nvPicPr>
          <p:cNvPr id="5" name="Rezervirano mjesto slike 4" descr="DSCF3850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6326" b="16326"/>
          <a:stretch>
            <a:fillRect/>
          </a:stretch>
        </p:blipFill>
        <p:spPr>
          <a:xfrm>
            <a:off x="1928794" y="428604"/>
            <a:ext cx="5643602" cy="415048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4. GARDIJSKA BRIGADA - PAUCI</a:t>
            </a:r>
            <a:endParaRPr lang="hr-HR" dirty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teksta 1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hr-HR" sz="2000" dirty="0" smtClean="0"/>
              <a:t>Ustrojena je 25. listopada 1992. sudjelovala je u operaciji Maslenica, a dio njezinih postrojbi i u akciji Bljesak.</a:t>
            </a:r>
            <a:endParaRPr lang="hr-HR" sz="2000" dirty="0"/>
          </a:p>
        </p:txBody>
      </p:sp>
      <p:pic>
        <p:nvPicPr>
          <p:cNvPr id="5" name="Rezervirano mjesto slike 4" descr="200px-Amblem_Sokolovi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24994" b="24994"/>
          <a:stretch>
            <a:fillRect/>
          </a:stretch>
        </p:blipFill>
        <p:spPr>
          <a:xfrm>
            <a:off x="1357289" y="571480"/>
            <a:ext cx="5857917" cy="372185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5. GARDIJSKA BRIGADA - SOKOLOVI</a:t>
            </a:r>
            <a:endParaRPr lang="hr-HR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Domovinski rat je trajao od kolovoza </a:t>
            </a:r>
            <a:r>
              <a:rPr lang="hr-HR" sz="2400" dirty="0" err="1" smtClean="0"/>
              <a:t>1991</a:t>
            </a:r>
            <a:r>
              <a:rPr lang="hr-HR" sz="2400" dirty="0" smtClean="0"/>
              <a:t>. godine do </a:t>
            </a:r>
            <a:r>
              <a:rPr lang="hr-HR" sz="2400" dirty="0" err="1" smtClean="0"/>
              <a:t>1995</a:t>
            </a:r>
            <a:r>
              <a:rPr lang="hr-HR" sz="2400" dirty="0" smtClean="0"/>
              <a:t>. godine.</a:t>
            </a:r>
          </a:p>
          <a:p>
            <a:r>
              <a:rPr lang="hr-HR" sz="2400" dirty="0" smtClean="0"/>
              <a:t>Lokacija rata je bila Hrvatska.</a:t>
            </a:r>
          </a:p>
          <a:p>
            <a:r>
              <a:rPr lang="hr-HR" sz="2400" dirty="0" smtClean="0"/>
              <a:t>Ishod je pobjeda Hrvatske.</a:t>
            </a:r>
          </a:p>
          <a:p>
            <a:endParaRPr lang="hr-HR" sz="2400" dirty="0" smtClean="0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 ratu:</a:t>
            </a:r>
            <a:endParaRPr lang="hr-HR" dirty="0"/>
          </a:p>
        </p:txBody>
      </p:sp>
      <p:pic>
        <p:nvPicPr>
          <p:cNvPr id="7" name="Rezervirano mjesto sadržaja 6" descr="981459-Fokus_1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238750" y="2315369"/>
            <a:ext cx="3262340" cy="32623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teksta 1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216982" cy="648232"/>
          </a:xfrm>
        </p:spPr>
        <p:txBody>
          <a:bodyPr>
            <a:noAutofit/>
          </a:bodyPr>
          <a:lstStyle/>
          <a:p>
            <a:r>
              <a:rPr lang="hr-HR" sz="2000" dirty="0" smtClean="0"/>
              <a:t>Ustrojena je 23. prosinca 1992. Sudjelovali su u operacijama Zima ´94., Skok 1 i 2, Ljeto ´95., Oluja…</a:t>
            </a:r>
            <a:endParaRPr lang="hr-HR" sz="2000" dirty="0"/>
          </a:p>
        </p:txBody>
      </p:sp>
      <p:pic>
        <p:nvPicPr>
          <p:cNvPr id="5" name="Rezervirano mjesto slike 4" descr="PUMEEE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23944" b="23944"/>
          <a:stretch>
            <a:fillRect/>
          </a:stretch>
        </p:blipFill>
        <p:spPr>
          <a:xfrm>
            <a:off x="1214414" y="189968"/>
            <a:ext cx="5214974" cy="438912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7. GARDIJSKA BRIGADA - PUME</a:t>
            </a:r>
            <a:endParaRPr lang="hr-HR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teksta 1"/>
          <p:cNvSpPr>
            <a:spLocks noGrp="1"/>
          </p:cNvSpPr>
          <p:nvPr>
            <p:ph type="body" sz="half" idx="2"/>
          </p:nvPr>
        </p:nvSpPr>
        <p:spPr>
          <a:xfrm>
            <a:off x="1142976" y="5429264"/>
            <a:ext cx="7162800" cy="648232"/>
          </a:xfrm>
        </p:spPr>
        <p:txBody>
          <a:bodyPr>
            <a:noAutofit/>
          </a:bodyPr>
          <a:lstStyle/>
          <a:p>
            <a:r>
              <a:rPr lang="hr-HR" sz="2000" dirty="0" smtClean="0"/>
              <a:t>Formirana je 1. studenog 1992. Sudjelovala je u akcijama Maslenica, </a:t>
            </a:r>
            <a:r>
              <a:rPr lang="hr-HR" sz="2000" dirty="0" err="1" smtClean="0"/>
              <a:t>Medački</a:t>
            </a:r>
            <a:r>
              <a:rPr lang="hr-HR" sz="2000" dirty="0" smtClean="0"/>
              <a:t> džep, Oluja.</a:t>
            </a:r>
            <a:endParaRPr lang="hr-HR" sz="2000" dirty="0"/>
          </a:p>
        </p:txBody>
      </p:sp>
      <p:pic>
        <p:nvPicPr>
          <p:cNvPr id="5" name="Rezervirano mjesto slike 4" descr="097_001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25435" b="25435"/>
          <a:stretch>
            <a:fillRect/>
          </a:stretch>
        </p:blipFill>
        <p:spPr/>
      </p:pic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9. GARDIJSKA BRIGADA - VUKOVI</a:t>
            </a:r>
            <a:endParaRPr lang="hr-H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29576" cy="4725998"/>
          </a:xfrm>
        </p:spPr>
        <p:txBody>
          <a:bodyPr>
            <a:normAutofit/>
          </a:bodyPr>
          <a:lstStyle/>
          <a:p>
            <a:r>
              <a:rPr lang="hr-HR" sz="4400" dirty="0" smtClean="0"/>
              <a:t>SVIM BRANITELJIMA RH U DOMOVINSKOM RATU VELIKO HVALA!</a:t>
            </a:r>
            <a:endParaRPr lang="hr-HR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sz="half" idx="1"/>
          </p:nvPr>
        </p:nvSpPr>
        <p:spPr>
          <a:xfrm>
            <a:off x="457200" y="1500174"/>
            <a:ext cx="5614998" cy="478634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dirty="0" smtClean="0"/>
              <a:t>	U ratu je poginulo preko 21000 ljudi: 13583 na hrvatskoj strani (uključujući nestale).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	5 % hrvatskih žena je sudjelovalo u obrani Hrvatske.</a:t>
            </a:r>
          </a:p>
        </p:txBody>
      </p:sp>
      <p:pic>
        <p:nvPicPr>
          <p:cNvPr id="5" name="Rezervirano mjesto sadržaja 4" descr="250px-Hrvatska_vojska_odlučnim_korakom_stupa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929322" y="3143248"/>
            <a:ext cx="2576848" cy="193779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Rat u brojkama:</a:t>
            </a:r>
            <a:endParaRPr lang="hr-HR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 smtClean="0"/>
              <a:t>23080127  žena je poginulo, a 1113 žena je ostalo trajnim invalidima</a:t>
            </a:r>
            <a:endParaRPr lang="hr-HR" dirty="0"/>
          </a:p>
        </p:txBody>
      </p:sp>
      <p:pic>
        <p:nvPicPr>
          <p:cNvPr id="5" name="Rezervirano mjesto sadržaja 4" descr="domovinski 2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200" y="2397919"/>
            <a:ext cx="4038600" cy="26924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Rat u brojkama:</a:t>
            </a:r>
            <a:endParaRPr lang="hr-HR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 smtClean="0"/>
              <a:t>Od 25. do 30. srpnja 1995. akcijom ljeto oslobođeni su Bosansko grahovo i Glamoč.</a:t>
            </a:r>
            <a:endParaRPr lang="hr-HR" dirty="0"/>
          </a:p>
        </p:txBody>
      </p:sp>
      <p:pic>
        <p:nvPicPr>
          <p:cNvPr id="5" name="Rezervirano mjesto sadržaja 4" descr="981459-Fokus_1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238750" y="2696347"/>
            <a:ext cx="2476522" cy="247652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AKCIJA LJETO ´95.- “OLUJA”</a:t>
            </a:r>
            <a:endParaRPr lang="hr-HR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 smtClean="0"/>
              <a:t>Oslobođenjem Bosanskog Grahova i Glamoča hrvatska vojska je stvorila preduvjete za oslobođenje Knina.</a:t>
            </a:r>
            <a:endParaRPr lang="hr-HR" dirty="0"/>
          </a:p>
        </p:txBody>
      </p:sp>
      <p:pic>
        <p:nvPicPr>
          <p:cNvPr id="5" name="Rezervirano mjesto sadržaja 4" descr="images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72000" y="1785926"/>
            <a:ext cx="3944562" cy="261541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AKCIJA LJETO ´95.- “OLUJA”</a:t>
            </a:r>
            <a:endParaRPr lang="hr-H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hr-HR" dirty="0" smtClean="0"/>
              <a:t>Hrvatski vojnici su krenuli 6. kolovoza 1995. oko 05:00 h ujutro prema Kninu. U Knin su stigli oko </a:t>
            </a:r>
            <a:r>
              <a:rPr lang="hr-HR" dirty="0" err="1" smtClean="0"/>
              <a:t>10</a:t>
            </a:r>
            <a:r>
              <a:rPr lang="hr-HR" dirty="0" smtClean="0"/>
              <a:t>:</a:t>
            </a:r>
            <a:r>
              <a:rPr lang="hr-HR" dirty="0" err="1" smtClean="0"/>
              <a:t>00</a:t>
            </a:r>
            <a:r>
              <a:rPr lang="hr-HR" dirty="0" smtClean="0"/>
              <a:t> h. Oslobodili su Knin.</a:t>
            </a:r>
            <a:endParaRPr lang="hr-HR" dirty="0"/>
          </a:p>
        </p:txBody>
      </p:sp>
      <p:pic>
        <p:nvPicPr>
          <p:cNvPr id="5" name="Rezervirano mjesto sadržaja 4" descr="39_10X15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3438" y="1857364"/>
            <a:ext cx="3961519" cy="266742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OSLOBOĐENJE KNINA: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teksta 1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hr-HR" sz="2000" dirty="0" smtClean="0"/>
              <a:t>Ovo je slika sa Kninske tvrđave nakon oslobođenja Knina  6. kolovoza 1995.</a:t>
            </a:r>
            <a:endParaRPr lang="hr-HR" sz="2000" dirty="0"/>
          </a:p>
        </p:txBody>
      </p:sp>
      <p:pic>
        <p:nvPicPr>
          <p:cNvPr id="5" name="Rezervirano mjesto slike 4" descr="domovinski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6035" b="16035"/>
          <a:stretch>
            <a:fillRect/>
          </a:stretch>
        </p:blipFill>
        <p:spPr/>
      </p:pic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285720" y="4643446"/>
            <a:ext cx="8215370" cy="785818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Hrvatski predsjednik </a:t>
            </a:r>
            <a:r>
              <a:rPr lang="hr-HR" dirty="0" err="1" smtClean="0"/>
              <a:t>dr</a:t>
            </a:r>
            <a:r>
              <a:rPr lang="hr-HR" dirty="0" smtClean="0"/>
              <a:t>. Franjo Tuđman i hrvatski vojnici</a:t>
            </a:r>
            <a:endParaRPr lang="hr-HR" dirty="0"/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Hrabri časnici koji su se slikali na tvrđavi povijesnog 6. kolovoza danas su mahom umirovljeni i izvan sustava.</a:t>
            </a:r>
            <a:endParaRPr lang="hr-HR" sz="2400" dirty="0"/>
          </a:p>
        </p:txBody>
      </p:sp>
      <p:pic>
        <p:nvPicPr>
          <p:cNvPr id="5" name="Rezervirano mjesto sadržaja 4" descr="Tudman_Gotovina_Knin374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17685" y="1481138"/>
            <a:ext cx="3299629" cy="45259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GDJE SU DANAS JUNACI S KNINSKE TVRĐAVE?</a:t>
            </a:r>
            <a:endParaRPr lang="hr-HR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milanje">
  <a:themeElements>
    <a:clrScheme name="Gomil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Gomilanj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Gomil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131</TotalTime>
  <Words>499</Words>
  <Application>Microsoft Office PowerPoint</Application>
  <PresentationFormat>On-screen Show (4:3)</PresentationFormat>
  <Paragraphs>49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Gomilanje</vt:lpstr>
      <vt:lpstr>DOMOVINSKI RAT U RH</vt:lpstr>
      <vt:lpstr>O ratu:</vt:lpstr>
      <vt:lpstr>Rat u brojkama:</vt:lpstr>
      <vt:lpstr>Rat u brojkama:</vt:lpstr>
      <vt:lpstr>AKCIJA LJETO ´95.- “OLUJA”</vt:lpstr>
      <vt:lpstr>AKCIJA LJETO ´95.- “OLUJA”</vt:lpstr>
      <vt:lpstr>OSLOBOĐENJE KNINA:</vt:lpstr>
      <vt:lpstr>Hrvatski predsjednik dr. Franjo Tuđman i hrvatski vojnici</vt:lpstr>
      <vt:lpstr>GDJE SU DANAS JUNACI S KNINSKE TVRĐAVE?</vt:lpstr>
      <vt:lpstr>GDJE SU DANAS JUNACI S KNINSKE TVRĐAVE?</vt:lpstr>
      <vt:lpstr>GDJE SU DANAS JUNACI S KNINSKE TVRĐAVE?</vt:lpstr>
      <vt:lpstr>Sjećanje udovice prvog hrvatskog predsjednika </vt:lpstr>
      <vt:lpstr>Sjećanje udovice prvog hrvatskog predsjednika </vt:lpstr>
      <vt:lpstr>Ratne postrojbe HV-a:</vt:lpstr>
      <vt:lpstr>1. GARDIJSKA BRIGADA - TIGROVI</vt:lpstr>
      <vt:lpstr>2. GARDIJSKA BRIGADA - GROMOVI</vt:lpstr>
      <vt:lpstr>3. GARDIJSKA BRIGADA - KUNE</vt:lpstr>
      <vt:lpstr>4. GARDIJSKA BRIGADA - PAUCI</vt:lpstr>
      <vt:lpstr>5. GARDIJSKA BRIGADA - SOKOLOVI</vt:lpstr>
      <vt:lpstr>7. GARDIJSKA BRIGADA - PUME</vt:lpstr>
      <vt:lpstr>9. GARDIJSKA BRIGADA - VUKOVI</vt:lpstr>
      <vt:lpstr>SVIM BRANITELJIMA RH U DOMOVINSKOM RATU VELIKO HVALA!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DOMOVINSKI RAT</dc:title>
  <dc:creator>Informatika5</dc:creator>
  <cp:lastModifiedBy>Informatika</cp:lastModifiedBy>
  <cp:revision>21</cp:revision>
  <dcterms:created xsi:type="dcterms:W3CDTF">2012-05-24T13:33:10Z</dcterms:created>
  <dcterms:modified xsi:type="dcterms:W3CDTF">2012-05-31T09:14:30Z</dcterms:modified>
</cp:coreProperties>
</file>