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26"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49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hr-HR" smtClean="0"/>
              <a:t>Uredite stil naslova matrice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smtClean="0"/>
              <a:t>Uredite stil podnaslova matrice</a:t>
            </a:r>
            <a:endParaRPr lang="en-US" dirty="0"/>
          </a:p>
        </p:txBody>
      </p:sp>
      <p:sp>
        <p:nvSpPr>
          <p:cNvPr id="4" name="Date Placeholder 3"/>
          <p:cNvSpPr>
            <a:spLocks noGrp="1"/>
          </p:cNvSpPr>
          <p:nvPr>
            <p:ph type="dt" sz="half" idx="10"/>
          </p:nvPr>
        </p:nvSpPr>
        <p:spPr/>
        <p:txBody>
          <a:bodyPr/>
          <a:lstStyle/>
          <a:p>
            <a:fld id="{0660F9E2-1B7E-4D9B-90F5-A6B9AA9DB904}" type="datetimeFigureOut">
              <a:rPr lang="hr-HR" smtClean="0"/>
              <a:t>24.5.2016.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8F1B0C8-1588-41E8-AC9A-F12BC93FA00A}" type="slidenum">
              <a:rPr lang="hr-HR" smtClean="0"/>
              <a:t>‹#›</a:t>
            </a:fld>
            <a:endParaRPr lang="hr-HR"/>
          </a:p>
        </p:txBody>
      </p:sp>
    </p:spTree>
    <p:extLst>
      <p:ext uri="{BB962C8B-B14F-4D97-AF65-F5344CB8AC3E}">
        <p14:creationId xmlns:p14="http://schemas.microsoft.com/office/powerpoint/2010/main" val="3848052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0660F9E2-1B7E-4D9B-90F5-A6B9AA9DB904}" type="datetimeFigureOut">
              <a:rPr lang="hr-HR" smtClean="0"/>
              <a:t>24.5.2016.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8F1B0C8-1588-41E8-AC9A-F12BC93FA00A}" type="slidenum">
              <a:rPr lang="hr-HR" smtClean="0"/>
              <a:t>‹#›</a:t>
            </a:fld>
            <a:endParaRPr lang="hr-HR"/>
          </a:p>
        </p:txBody>
      </p:sp>
    </p:spTree>
    <p:extLst>
      <p:ext uri="{BB962C8B-B14F-4D97-AF65-F5344CB8AC3E}">
        <p14:creationId xmlns:p14="http://schemas.microsoft.com/office/powerpoint/2010/main" val="3726572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hr-HR" smtClean="0"/>
              <a:t>Uredite stil naslova matrice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0660F9E2-1B7E-4D9B-90F5-A6B9AA9DB904}" type="datetimeFigureOut">
              <a:rPr lang="hr-HR" smtClean="0"/>
              <a:t>24.5.2016.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8F1B0C8-1588-41E8-AC9A-F12BC93FA00A}" type="slidenum">
              <a:rPr lang="hr-HR" smtClean="0"/>
              <a:t>‹#›</a:t>
            </a:fld>
            <a:endParaRPr lang="hr-HR"/>
          </a:p>
        </p:txBody>
      </p:sp>
    </p:spTree>
    <p:extLst>
      <p:ext uri="{BB962C8B-B14F-4D97-AF65-F5344CB8AC3E}">
        <p14:creationId xmlns:p14="http://schemas.microsoft.com/office/powerpoint/2010/main" val="2136605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hr-HR" smtClean="0"/>
              <a:t>Uredite stil naslova matrice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0660F9E2-1B7E-4D9B-90F5-A6B9AA9DB904}" type="datetimeFigureOut">
              <a:rPr lang="hr-HR" smtClean="0"/>
              <a:t>24.5.2016.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8F1B0C8-1588-41E8-AC9A-F12BC93FA00A}" type="slidenum">
              <a:rPr lang="hr-HR" smtClean="0"/>
              <a:t>‹#›</a:t>
            </a:fld>
            <a:endParaRPr lang="hr-H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24128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hr-HR" smtClean="0"/>
              <a:t>Uredite stil naslova matrice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0660F9E2-1B7E-4D9B-90F5-A6B9AA9DB904}" type="datetimeFigureOut">
              <a:rPr lang="hr-HR" smtClean="0"/>
              <a:t>24.5.2016.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8F1B0C8-1588-41E8-AC9A-F12BC93FA00A}" type="slidenum">
              <a:rPr lang="hr-HR" smtClean="0"/>
              <a:t>‹#›</a:t>
            </a:fld>
            <a:endParaRPr lang="hr-HR"/>
          </a:p>
        </p:txBody>
      </p:sp>
    </p:spTree>
    <p:extLst>
      <p:ext uri="{BB962C8B-B14F-4D97-AF65-F5344CB8AC3E}">
        <p14:creationId xmlns:p14="http://schemas.microsoft.com/office/powerpoint/2010/main" val="2638027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pc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hr-HR" smtClean="0"/>
              <a:t>Uredite stil naslova matrice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3" name="Date Placeholder 2"/>
          <p:cNvSpPr>
            <a:spLocks noGrp="1"/>
          </p:cNvSpPr>
          <p:nvPr>
            <p:ph type="dt" sz="half" idx="10"/>
          </p:nvPr>
        </p:nvSpPr>
        <p:spPr/>
        <p:txBody>
          <a:bodyPr/>
          <a:lstStyle/>
          <a:p>
            <a:fld id="{0660F9E2-1B7E-4D9B-90F5-A6B9AA9DB904}" type="datetimeFigureOut">
              <a:rPr lang="hr-HR" smtClean="0"/>
              <a:t>24.5.2016.</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28F1B0C8-1588-41E8-AC9A-F12BC93FA00A}" type="slidenum">
              <a:rPr lang="hr-HR" smtClean="0"/>
              <a:t>‹#›</a:t>
            </a:fld>
            <a:endParaRPr lang="hr-HR"/>
          </a:p>
        </p:txBody>
      </p:sp>
    </p:spTree>
    <p:extLst>
      <p:ext uri="{BB962C8B-B14F-4D97-AF65-F5344CB8AC3E}">
        <p14:creationId xmlns:p14="http://schemas.microsoft.com/office/powerpoint/2010/main" val="2040704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upca sa slikama">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hr-HR" smtClean="0"/>
              <a:t>Uredite stil naslova matrice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3" name="Date Placeholder 2"/>
          <p:cNvSpPr>
            <a:spLocks noGrp="1"/>
          </p:cNvSpPr>
          <p:nvPr>
            <p:ph type="dt" sz="half" idx="10"/>
          </p:nvPr>
        </p:nvSpPr>
        <p:spPr/>
        <p:txBody>
          <a:bodyPr/>
          <a:lstStyle/>
          <a:p>
            <a:fld id="{0660F9E2-1B7E-4D9B-90F5-A6B9AA9DB904}" type="datetimeFigureOut">
              <a:rPr lang="hr-HR" smtClean="0"/>
              <a:t>24.5.2016.</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28F1B0C8-1588-41E8-AC9A-F12BC93FA00A}" type="slidenum">
              <a:rPr lang="hr-HR" smtClean="0"/>
              <a:t>‹#›</a:t>
            </a:fld>
            <a:endParaRPr lang="hr-HR"/>
          </a:p>
        </p:txBody>
      </p:sp>
    </p:spTree>
    <p:extLst>
      <p:ext uri="{BB962C8B-B14F-4D97-AF65-F5344CB8AC3E}">
        <p14:creationId xmlns:p14="http://schemas.microsoft.com/office/powerpoint/2010/main" val="1039187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r-HR" smtClean="0"/>
              <a:t>Uredite stil naslova matrice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0660F9E2-1B7E-4D9B-90F5-A6B9AA9DB904}" type="datetimeFigureOut">
              <a:rPr lang="hr-HR" smtClean="0"/>
              <a:t>24.5.2016.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8F1B0C8-1588-41E8-AC9A-F12BC93FA00A}" type="slidenum">
              <a:rPr lang="hr-HR" smtClean="0"/>
              <a:t>‹#›</a:t>
            </a:fld>
            <a:endParaRPr lang="hr-HR"/>
          </a:p>
        </p:txBody>
      </p:sp>
    </p:spTree>
    <p:extLst>
      <p:ext uri="{BB962C8B-B14F-4D97-AF65-F5344CB8AC3E}">
        <p14:creationId xmlns:p14="http://schemas.microsoft.com/office/powerpoint/2010/main" val="1929785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hr-HR" smtClean="0"/>
              <a:t>Uredite stil naslova matrice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0660F9E2-1B7E-4D9B-90F5-A6B9AA9DB904}" type="datetimeFigureOut">
              <a:rPr lang="hr-HR" smtClean="0"/>
              <a:t>24.5.2016.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8F1B0C8-1588-41E8-AC9A-F12BC93FA00A}" type="slidenum">
              <a:rPr lang="hr-HR" smtClean="0"/>
              <a:t>‹#›</a:t>
            </a:fld>
            <a:endParaRPr lang="hr-HR"/>
          </a:p>
        </p:txBody>
      </p:sp>
    </p:spTree>
    <p:extLst>
      <p:ext uri="{BB962C8B-B14F-4D97-AF65-F5344CB8AC3E}">
        <p14:creationId xmlns:p14="http://schemas.microsoft.com/office/powerpoint/2010/main" val="682850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r-HR" smtClean="0"/>
              <a:t>Uredite stil naslova matrice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0660F9E2-1B7E-4D9B-90F5-A6B9AA9DB904}" type="datetimeFigureOut">
              <a:rPr lang="hr-HR" smtClean="0"/>
              <a:t>24.5.2016.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8F1B0C8-1588-41E8-AC9A-F12BC93FA00A}" type="slidenum">
              <a:rPr lang="hr-HR" smtClean="0"/>
              <a:t>‹#›</a:t>
            </a:fld>
            <a:endParaRPr lang="hr-HR"/>
          </a:p>
        </p:txBody>
      </p:sp>
    </p:spTree>
    <p:extLst>
      <p:ext uri="{BB962C8B-B14F-4D97-AF65-F5344CB8AC3E}">
        <p14:creationId xmlns:p14="http://schemas.microsoft.com/office/powerpoint/2010/main" val="3573540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hr-HR" smtClean="0"/>
              <a:t>Uredite stil naslova matrice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0660F9E2-1B7E-4D9B-90F5-A6B9AA9DB904}" type="datetimeFigureOut">
              <a:rPr lang="hr-HR" smtClean="0"/>
              <a:t>24.5.2016.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8F1B0C8-1588-41E8-AC9A-F12BC93FA00A}" type="slidenum">
              <a:rPr lang="hr-HR" smtClean="0"/>
              <a:t>‹#›</a:t>
            </a:fld>
            <a:endParaRPr lang="hr-HR"/>
          </a:p>
        </p:txBody>
      </p:sp>
    </p:spTree>
    <p:extLst>
      <p:ext uri="{BB962C8B-B14F-4D97-AF65-F5344CB8AC3E}">
        <p14:creationId xmlns:p14="http://schemas.microsoft.com/office/powerpoint/2010/main" val="2228251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hr-HR" smtClean="0"/>
              <a:t>Uredite stil naslova matrice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0660F9E2-1B7E-4D9B-90F5-A6B9AA9DB904}" type="datetimeFigureOut">
              <a:rPr lang="hr-HR" smtClean="0"/>
              <a:t>24.5.2016.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8F1B0C8-1588-41E8-AC9A-F12BC93FA00A}" type="slidenum">
              <a:rPr lang="hr-HR" smtClean="0"/>
              <a:t>‹#›</a:t>
            </a:fld>
            <a:endParaRPr lang="hr-HR"/>
          </a:p>
        </p:txBody>
      </p:sp>
    </p:spTree>
    <p:extLst>
      <p:ext uri="{BB962C8B-B14F-4D97-AF65-F5344CB8AC3E}">
        <p14:creationId xmlns:p14="http://schemas.microsoft.com/office/powerpoint/2010/main" val="3714941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hr-HR" smtClean="0"/>
              <a:t>Uredite stil naslova matrice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12" name="Content Placeholder 3"/>
          <p:cNvSpPr>
            <a:spLocks noGrp="1"/>
          </p:cNvSpPr>
          <p:nvPr>
            <p:ph sz="quarter" idx="13"/>
          </p:nvPr>
        </p:nvSpPr>
        <p:spPr>
          <a:xfrm>
            <a:off x="913774" y="3051012"/>
            <a:ext cx="5106027" cy="2740187"/>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13" name="Content Placeholder 5"/>
          <p:cNvSpPr>
            <a:spLocks noGrp="1"/>
          </p:cNvSpPr>
          <p:nvPr>
            <p:ph sz="quarter" idx="14"/>
          </p:nvPr>
        </p:nvSpPr>
        <p:spPr>
          <a:xfrm>
            <a:off x="6172200" y="3051012"/>
            <a:ext cx="5105401" cy="2740187"/>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fld id="{0660F9E2-1B7E-4D9B-90F5-A6B9AA9DB904}" type="datetimeFigureOut">
              <a:rPr lang="hr-HR" smtClean="0"/>
              <a:t>24.5.2016.</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28F1B0C8-1588-41E8-AC9A-F12BC93FA00A}" type="slidenum">
              <a:rPr lang="hr-HR" smtClean="0"/>
              <a:t>‹#›</a:t>
            </a:fld>
            <a:endParaRPr lang="hr-HR"/>
          </a:p>
        </p:txBody>
      </p:sp>
    </p:spTree>
    <p:extLst>
      <p:ext uri="{BB962C8B-B14F-4D97-AF65-F5344CB8AC3E}">
        <p14:creationId xmlns:p14="http://schemas.microsoft.com/office/powerpoint/2010/main" val="3062642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0660F9E2-1B7E-4D9B-90F5-A6B9AA9DB904}" type="datetimeFigureOut">
              <a:rPr lang="hr-HR" smtClean="0"/>
              <a:t>24.5.2016.</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28F1B0C8-1588-41E8-AC9A-F12BC93FA00A}" type="slidenum">
              <a:rPr lang="hr-HR" smtClean="0"/>
              <a:t>‹#›</a:t>
            </a:fld>
            <a:endParaRPr lang="hr-HR"/>
          </a:p>
        </p:txBody>
      </p:sp>
    </p:spTree>
    <p:extLst>
      <p:ext uri="{BB962C8B-B14F-4D97-AF65-F5344CB8AC3E}">
        <p14:creationId xmlns:p14="http://schemas.microsoft.com/office/powerpoint/2010/main" val="1690779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660F9E2-1B7E-4D9B-90F5-A6B9AA9DB904}" type="datetimeFigureOut">
              <a:rPr lang="hr-HR" smtClean="0"/>
              <a:t>24.5.2016.</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28F1B0C8-1588-41E8-AC9A-F12BC93FA00A}" type="slidenum">
              <a:rPr lang="hr-HR" smtClean="0"/>
              <a:t>‹#›</a:t>
            </a:fld>
            <a:endParaRPr lang="hr-HR"/>
          </a:p>
        </p:txBody>
      </p:sp>
    </p:spTree>
    <p:extLst>
      <p:ext uri="{BB962C8B-B14F-4D97-AF65-F5344CB8AC3E}">
        <p14:creationId xmlns:p14="http://schemas.microsoft.com/office/powerpoint/2010/main" val="2648671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hr-HR" smtClean="0"/>
              <a:t>Uredite stil naslova matrice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0660F9E2-1B7E-4D9B-90F5-A6B9AA9DB904}" type="datetimeFigureOut">
              <a:rPr lang="hr-HR" smtClean="0"/>
              <a:t>24.5.2016.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8F1B0C8-1588-41E8-AC9A-F12BC93FA00A}" type="slidenum">
              <a:rPr lang="hr-HR" smtClean="0"/>
              <a:t>‹#›</a:t>
            </a:fld>
            <a:endParaRPr lang="hr-HR"/>
          </a:p>
        </p:txBody>
      </p:sp>
    </p:spTree>
    <p:extLst>
      <p:ext uri="{BB962C8B-B14F-4D97-AF65-F5344CB8AC3E}">
        <p14:creationId xmlns:p14="http://schemas.microsoft.com/office/powerpoint/2010/main" val="2266594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0660F9E2-1B7E-4D9B-90F5-A6B9AA9DB904}" type="datetimeFigureOut">
              <a:rPr lang="hr-HR" smtClean="0"/>
              <a:t>24.5.2016.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8F1B0C8-1588-41E8-AC9A-F12BC93FA00A}" type="slidenum">
              <a:rPr lang="hr-HR" smtClean="0"/>
              <a:t>‹#›</a:t>
            </a:fld>
            <a:endParaRPr lang="hr-HR"/>
          </a:p>
        </p:txBody>
      </p:sp>
    </p:spTree>
    <p:extLst>
      <p:ext uri="{BB962C8B-B14F-4D97-AF65-F5344CB8AC3E}">
        <p14:creationId xmlns:p14="http://schemas.microsoft.com/office/powerpoint/2010/main" val="1415316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hr-HR" smtClean="0"/>
              <a:t>Uredite stil naslova matrice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660F9E2-1B7E-4D9B-90F5-A6B9AA9DB904}" type="datetimeFigureOut">
              <a:rPr lang="hr-HR" smtClean="0"/>
              <a:t>24.5.2016.</a:t>
            </a:fld>
            <a:endParaRPr lang="hr-H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hr-H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8F1B0C8-1588-41E8-AC9A-F12BC93FA00A}" type="slidenum">
              <a:rPr lang="hr-HR" smtClean="0"/>
              <a:t>‹#›</a:t>
            </a:fld>
            <a:endParaRPr lang="hr-HR"/>
          </a:p>
        </p:txBody>
      </p:sp>
    </p:spTree>
    <p:extLst>
      <p:ext uri="{BB962C8B-B14F-4D97-AF65-F5344CB8AC3E}">
        <p14:creationId xmlns:p14="http://schemas.microsoft.com/office/powerpoint/2010/main" val="553294171"/>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
              <a:schemeClr val="accent2">
                <a:lumMod val="75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1386216" y="344129"/>
            <a:ext cx="9448800" cy="3515298"/>
          </a:xfrm>
        </p:spPr>
        <p:txBody>
          <a:bodyPr>
            <a:noAutofit/>
          </a:bodyPr>
          <a:lstStyle/>
          <a:p>
            <a:pPr algn="just"/>
            <a:r>
              <a:rPr lang="hr-HR" sz="8000" dirty="0" smtClean="0">
                <a:solidFill>
                  <a:schemeClr val="bg2">
                    <a:lumMod val="75000"/>
                  </a:schemeClr>
                </a:solidFill>
                <a:latin typeface="Berlin Sans FB Demi" panose="020E0802020502020306" pitchFamily="34" charset="0"/>
              </a:rPr>
              <a:t>National </a:t>
            </a:r>
            <a:r>
              <a:rPr lang="hr-HR" sz="8000" dirty="0" err="1" smtClean="0">
                <a:solidFill>
                  <a:schemeClr val="bg2">
                    <a:lumMod val="75000"/>
                  </a:schemeClr>
                </a:solidFill>
                <a:latin typeface="Berlin Sans FB Demi" panose="020E0802020502020306" pitchFamily="34" charset="0"/>
              </a:rPr>
              <a:t>parks</a:t>
            </a:r>
            <a:endParaRPr lang="hr-HR" sz="8000" dirty="0">
              <a:solidFill>
                <a:schemeClr val="bg2">
                  <a:lumMod val="75000"/>
                </a:schemeClr>
              </a:solidFill>
              <a:latin typeface="Berlin Sans FB Demi" panose="020E0802020502020306" pitchFamily="34" charset="0"/>
            </a:endParaRPr>
          </a:p>
        </p:txBody>
      </p:sp>
      <p:sp>
        <p:nvSpPr>
          <p:cNvPr id="3" name="Podnaslov 2"/>
          <p:cNvSpPr>
            <a:spLocks noGrp="1"/>
          </p:cNvSpPr>
          <p:nvPr>
            <p:ph type="subTitle" idx="1"/>
          </p:nvPr>
        </p:nvSpPr>
        <p:spPr>
          <a:xfrm>
            <a:off x="1610498" y="3603788"/>
            <a:ext cx="9448800" cy="685800"/>
          </a:xfrm>
        </p:spPr>
        <p:txBody>
          <a:bodyPr>
            <a:normAutofit/>
          </a:bodyPr>
          <a:lstStyle/>
          <a:p>
            <a:pPr algn="l"/>
            <a:endParaRPr lang="hr-HR" dirty="0"/>
          </a:p>
          <a:p>
            <a:pPr algn="l"/>
            <a:endParaRPr lang="hr-HR" dirty="0" smtClean="0"/>
          </a:p>
          <a:p>
            <a:pPr algn="l"/>
            <a:endParaRPr lang="hr-HR" dirty="0"/>
          </a:p>
          <a:p>
            <a:pPr algn="l"/>
            <a:endParaRPr lang="hr-HR" dirty="0" smtClean="0"/>
          </a:p>
          <a:p>
            <a:pPr algn="l"/>
            <a:endParaRPr lang="hr-HR" sz="8000" dirty="0" smtClean="0">
              <a:latin typeface="Berlin Sans FB Demi" panose="020E0802020502020306" pitchFamily="34" charset="0"/>
            </a:endParaRPr>
          </a:p>
        </p:txBody>
      </p:sp>
    </p:spTree>
    <p:extLst>
      <p:ext uri="{BB962C8B-B14F-4D97-AF65-F5344CB8AC3E}">
        <p14:creationId xmlns:p14="http://schemas.microsoft.com/office/powerpoint/2010/main" val="194217352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2">
                <a:lumMod val="75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kstniOkvir 1"/>
          <p:cNvSpPr txBox="1"/>
          <p:nvPr/>
        </p:nvSpPr>
        <p:spPr>
          <a:xfrm>
            <a:off x="4477397" y="995953"/>
            <a:ext cx="7990703" cy="923330"/>
          </a:xfrm>
          <a:prstGeom prst="rect">
            <a:avLst/>
          </a:prstGeom>
          <a:noFill/>
        </p:spPr>
        <p:txBody>
          <a:bodyPr wrap="square" rtlCol="0">
            <a:spAutoFit/>
          </a:bodyPr>
          <a:lstStyle/>
          <a:p>
            <a:pPr algn="just"/>
            <a:r>
              <a:rPr lang="hr-HR" sz="5400" dirty="0" smtClean="0">
                <a:solidFill>
                  <a:schemeClr val="bg2">
                    <a:lumMod val="75000"/>
                  </a:schemeClr>
                </a:solidFill>
                <a:latin typeface="Berlin Sans FB Demi" panose="020E0802020502020306" pitchFamily="34" charset="0"/>
              </a:rPr>
              <a:t>Risnjak</a:t>
            </a:r>
            <a:endParaRPr lang="hr-HR" sz="5400" dirty="0">
              <a:solidFill>
                <a:schemeClr val="bg2">
                  <a:lumMod val="75000"/>
                </a:schemeClr>
              </a:solidFill>
              <a:latin typeface="Berlin Sans FB Demi" panose="020E0802020502020306" pitchFamily="34" charset="0"/>
            </a:endParaRPr>
          </a:p>
        </p:txBody>
      </p:sp>
      <p:sp>
        <p:nvSpPr>
          <p:cNvPr id="3" name="Pravokutnik 2"/>
          <p:cNvSpPr/>
          <p:nvPr/>
        </p:nvSpPr>
        <p:spPr>
          <a:xfrm>
            <a:off x="5292467" y="2740276"/>
            <a:ext cx="6096000" cy="1938992"/>
          </a:xfrm>
          <a:prstGeom prst="rect">
            <a:avLst/>
          </a:prstGeom>
        </p:spPr>
        <p:txBody>
          <a:bodyPr>
            <a:spAutoFit/>
          </a:bodyPr>
          <a:lstStyle/>
          <a:p>
            <a:r>
              <a:rPr lang="en-US" sz="2400" dirty="0" err="1">
                <a:solidFill>
                  <a:schemeClr val="bg2">
                    <a:lumMod val="75000"/>
                  </a:schemeClr>
                </a:solidFill>
                <a:latin typeface="Berlin Sans FB Demi" panose="020E0802020502020306" pitchFamily="34" charset="0"/>
              </a:rPr>
              <a:t>Risnjak</a:t>
            </a:r>
            <a:r>
              <a:rPr lang="en-US" sz="2400" dirty="0">
                <a:solidFill>
                  <a:schemeClr val="bg2">
                    <a:lumMod val="75000"/>
                  </a:schemeClr>
                </a:solidFill>
                <a:latin typeface="Berlin Sans FB Demi" panose="020E0802020502020306" pitchFamily="34" charset="0"/>
              </a:rPr>
              <a:t> National Park </a:t>
            </a:r>
            <a:r>
              <a:rPr lang="en-US" sz="2400" dirty="0" smtClean="0">
                <a:solidFill>
                  <a:schemeClr val="bg2">
                    <a:lumMod val="75000"/>
                  </a:schemeClr>
                </a:solidFill>
                <a:latin typeface="Berlin Sans FB Demi" panose="020E0802020502020306" pitchFamily="34" charset="0"/>
              </a:rPr>
              <a:t>is </a:t>
            </a:r>
            <a:r>
              <a:rPr lang="en-US" sz="2400" dirty="0">
                <a:solidFill>
                  <a:schemeClr val="bg2">
                    <a:lumMod val="75000"/>
                  </a:schemeClr>
                </a:solidFill>
                <a:latin typeface="Berlin Sans FB Demi" panose="020E0802020502020306" pitchFamily="34" charset="0"/>
              </a:rPr>
              <a:t>a national park in Croatia. It is located in Gorski </a:t>
            </a:r>
            <a:r>
              <a:rPr lang="en-US" sz="2400" dirty="0" err="1">
                <a:solidFill>
                  <a:schemeClr val="bg2">
                    <a:lumMod val="75000"/>
                  </a:schemeClr>
                </a:solidFill>
                <a:latin typeface="Berlin Sans FB Demi" panose="020E0802020502020306" pitchFamily="34" charset="0"/>
              </a:rPr>
              <a:t>kotar</a:t>
            </a:r>
            <a:r>
              <a:rPr lang="en-US" sz="2400" dirty="0">
                <a:solidFill>
                  <a:schemeClr val="bg2">
                    <a:lumMod val="75000"/>
                  </a:schemeClr>
                </a:solidFill>
                <a:latin typeface="Berlin Sans FB Demi" panose="020E0802020502020306" pitchFamily="34" charset="0"/>
              </a:rPr>
              <a:t>, the most mountainous and heavily forested region of the country, about 15 km inland from the Adriatic Sea. </a:t>
            </a:r>
            <a:endParaRPr lang="hr-HR" sz="2400" dirty="0">
              <a:solidFill>
                <a:schemeClr val="bg2">
                  <a:lumMod val="75000"/>
                </a:schemeClr>
              </a:solidFill>
              <a:latin typeface="Berlin Sans FB Demi" panose="020E0802020502020306" pitchFamily="34" charset="0"/>
            </a:endParaRPr>
          </a:p>
        </p:txBody>
      </p:sp>
      <p:pic>
        <p:nvPicPr>
          <p:cNvPr id="4" name="Slika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079" y="2509218"/>
            <a:ext cx="4313881" cy="3235411"/>
          </a:xfrm>
          <a:prstGeom prst="rect">
            <a:avLst/>
          </a:prstGeom>
          <a:ln>
            <a:noFill/>
          </a:ln>
          <a:effectLst>
            <a:softEdge rad="112500"/>
          </a:effectLst>
        </p:spPr>
      </p:pic>
    </p:spTree>
    <p:extLst>
      <p:ext uri="{BB962C8B-B14F-4D97-AF65-F5344CB8AC3E}">
        <p14:creationId xmlns:p14="http://schemas.microsoft.com/office/powerpoint/2010/main" val="271595289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2">
                <a:lumMod val="75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kstniOkvir 1"/>
          <p:cNvSpPr txBox="1"/>
          <p:nvPr/>
        </p:nvSpPr>
        <p:spPr>
          <a:xfrm>
            <a:off x="3344563" y="1079157"/>
            <a:ext cx="7628238" cy="923330"/>
          </a:xfrm>
          <a:prstGeom prst="rect">
            <a:avLst/>
          </a:prstGeom>
          <a:noFill/>
        </p:spPr>
        <p:txBody>
          <a:bodyPr wrap="square" rtlCol="0">
            <a:spAutoFit/>
          </a:bodyPr>
          <a:lstStyle/>
          <a:p>
            <a:pPr algn="just"/>
            <a:r>
              <a:rPr lang="hr-HR" sz="5400" dirty="0" smtClean="0">
                <a:solidFill>
                  <a:schemeClr val="bg2">
                    <a:lumMod val="75000"/>
                  </a:schemeClr>
                </a:solidFill>
                <a:latin typeface="Berlin Sans FB Demi" panose="020E0802020502020306" pitchFamily="34" charset="0"/>
              </a:rPr>
              <a:t>Sjeverni Velebit</a:t>
            </a:r>
            <a:endParaRPr lang="hr-HR" sz="5400" dirty="0">
              <a:solidFill>
                <a:schemeClr val="bg2">
                  <a:lumMod val="75000"/>
                </a:schemeClr>
              </a:solidFill>
              <a:latin typeface="Berlin Sans FB Demi" panose="020E0802020502020306" pitchFamily="34" charset="0"/>
            </a:endParaRPr>
          </a:p>
        </p:txBody>
      </p:sp>
      <p:sp>
        <p:nvSpPr>
          <p:cNvPr id="3" name="Pravokutnik 2"/>
          <p:cNvSpPr/>
          <p:nvPr/>
        </p:nvSpPr>
        <p:spPr>
          <a:xfrm>
            <a:off x="535460" y="2800516"/>
            <a:ext cx="5609967" cy="1938992"/>
          </a:xfrm>
          <a:prstGeom prst="rect">
            <a:avLst/>
          </a:prstGeom>
        </p:spPr>
        <p:txBody>
          <a:bodyPr wrap="square">
            <a:spAutoFit/>
          </a:bodyPr>
          <a:lstStyle/>
          <a:p>
            <a:r>
              <a:rPr lang="en-US" sz="2400" dirty="0">
                <a:solidFill>
                  <a:schemeClr val="bg2">
                    <a:lumMod val="75000"/>
                  </a:schemeClr>
                </a:solidFill>
                <a:latin typeface="Berlin Sans FB Demi" panose="020E0802020502020306" pitchFamily="34" charset="0"/>
              </a:rPr>
              <a:t>The Northern </a:t>
            </a:r>
            <a:r>
              <a:rPr lang="en-US" sz="2400" dirty="0" err="1">
                <a:solidFill>
                  <a:schemeClr val="bg2">
                    <a:lumMod val="75000"/>
                  </a:schemeClr>
                </a:solidFill>
                <a:latin typeface="Berlin Sans FB Demi" panose="020E0802020502020306" pitchFamily="34" charset="0"/>
              </a:rPr>
              <a:t>Velebit</a:t>
            </a:r>
            <a:r>
              <a:rPr lang="en-US" sz="2400" dirty="0">
                <a:solidFill>
                  <a:schemeClr val="bg2">
                    <a:lumMod val="75000"/>
                  </a:schemeClr>
                </a:solidFill>
                <a:latin typeface="Berlin Sans FB Demi" panose="020E0802020502020306" pitchFamily="34" charset="0"/>
              </a:rPr>
              <a:t> National </a:t>
            </a:r>
            <a:r>
              <a:rPr lang="en-US" sz="2400" dirty="0" smtClean="0">
                <a:solidFill>
                  <a:schemeClr val="bg2">
                    <a:lumMod val="75000"/>
                  </a:schemeClr>
                </a:solidFill>
                <a:latin typeface="Berlin Sans FB Demi" panose="020E0802020502020306" pitchFamily="34" charset="0"/>
              </a:rPr>
              <a:t>Park </a:t>
            </a:r>
            <a:r>
              <a:rPr lang="en-US" sz="2400" dirty="0">
                <a:solidFill>
                  <a:schemeClr val="bg2">
                    <a:lumMod val="75000"/>
                  </a:schemeClr>
                </a:solidFill>
                <a:latin typeface="Berlin Sans FB Demi" panose="020E0802020502020306" pitchFamily="34" charset="0"/>
              </a:rPr>
              <a:t>is a national park in Croatia that covers 109 km2 of the northern section of the </a:t>
            </a:r>
            <a:r>
              <a:rPr lang="en-US" sz="2400" dirty="0" err="1">
                <a:solidFill>
                  <a:schemeClr val="bg2">
                    <a:lumMod val="75000"/>
                  </a:schemeClr>
                </a:solidFill>
                <a:latin typeface="Berlin Sans FB Demi" panose="020E0802020502020306" pitchFamily="34" charset="0"/>
              </a:rPr>
              <a:t>Velebit</a:t>
            </a:r>
            <a:r>
              <a:rPr lang="en-US" sz="2400" dirty="0">
                <a:solidFill>
                  <a:schemeClr val="bg2">
                    <a:lumMod val="75000"/>
                  </a:schemeClr>
                </a:solidFill>
                <a:latin typeface="Berlin Sans FB Demi" panose="020E0802020502020306" pitchFamily="34" charset="0"/>
              </a:rPr>
              <a:t> mountain, the largest mountain in </a:t>
            </a:r>
            <a:r>
              <a:rPr lang="en-US" sz="2400" dirty="0" smtClean="0">
                <a:solidFill>
                  <a:schemeClr val="bg2">
                    <a:lumMod val="75000"/>
                  </a:schemeClr>
                </a:solidFill>
                <a:latin typeface="Berlin Sans FB Demi" panose="020E0802020502020306" pitchFamily="34" charset="0"/>
              </a:rPr>
              <a:t>Croatia</a:t>
            </a:r>
            <a:r>
              <a:rPr lang="hr-HR" sz="2400" dirty="0" smtClean="0">
                <a:solidFill>
                  <a:schemeClr val="bg2">
                    <a:lumMod val="75000"/>
                  </a:schemeClr>
                </a:solidFill>
                <a:latin typeface="Berlin Sans FB Demi" panose="020E0802020502020306" pitchFamily="34" charset="0"/>
              </a:rPr>
              <a:t>.</a:t>
            </a:r>
            <a:endParaRPr lang="hr-HR" sz="2400" dirty="0">
              <a:solidFill>
                <a:schemeClr val="bg2">
                  <a:lumMod val="75000"/>
                </a:schemeClr>
              </a:solidFill>
              <a:latin typeface="Berlin Sans FB Demi" panose="020E0802020502020306" pitchFamily="34" charset="0"/>
            </a:endParaRPr>
          </a:p>
        </p:txBody>
      </p:sp>
      <p:pic>
        <p:nvPicPr>
          <p:cNvPr id="5" name="Slika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27805" y="2333570"/>
            <a:ext cx="4539049" cy="3395421"/>
          </a:xfrm>
          <a:prstGeom prst="rect">
            <a:avLst/>
          </a:prstGeom>
          <a:ln>
            <a:noFill/>
          </a:ln>
          <a:effectLst>
            <a:softEdge rad="112500"/>
          </a:effectLst>
        </p:spPr>
      </p:pic>
    </p:spTree>
    <p:extLst>
      <p:ext uri="{BB962C8B-B14F-4D97-AF65-F5344CB8AC3E}">
        <p14:creationId xmlns:p14="http://schemas.microsoft.com/office/powerpoint/2010/main" val="37928837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2">
                <a:lumMod val="75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TekstniOkvir 3"/>
          <p:cNvSpPr txBox="1"/>
          <p:nvPr/>
        </p:nvSpPr>
        <p:spPr>
          <a:xfrm>
            <a:off x="1352037" y="2097215"/>
            <a:ext cx="9227063" cy="2677656"/>
          </a:xfrm>
          <a:prstGeom prst="rect">
            <a:avLst/>
          </a:prstGeom>
          <a:noFill/>
        </p:spPr>
        <p:txBody>
          <a:bodyPr wrap="square" rtlCol="0">
            <a:spAutoFit/>
          </a:bodyPr>
          <a:lstStyle/>
          <a:p>
            <a:r>
              <a:rPr lang="hr-HR" sz="2400" dirty="0" err="1" smtClean="0">
                <a:solidFill>
                  <a:schemeClr val="bg2">
                    <a:lumMod val="75000"/>
                  </a:schemeClr>
                </a:solidFill>
              </a:rPr>
              <a:t>Created</a:t>
            </a:r>
            <a:r>
              <a:rPr lang="hr-HR" sz="2400" dirty="0" smtClean="0">
                <a:solidFill>
                  <a:schemeClr val="bg2">
                    <a:lumMod val="75000"/>
                  </a:schemeClr>
                </a:solidFill>
              </a:rPr>
              <a:t> for </a:t>
            </a:r>
            <a:r>
              <a:rPr lang="hr-HR" sz="2400" dirty="0" err="1" smtClean="0">
                <a:solidFill>
                  <a:schemeClr val="bg2">
                    <a:lumMod val="75000"/>
                  </a:schemeClr>
                </a:solidFill>
              </a:rPr>
              <a:t>the</a:t>
            </a:r>
            <a:r>
              <a:rPr lang="hr-HR" sz="2400" dirty="0" smtClean="0">
                <a:solidFill>
                  <a:schemeClr val="bg2">
                    <a:lumMod val="75000"/>
                  </a:schemeClr>
                </a:solidFill>
              </a:rPr>
              <a:t> eTwinning </a:t>
            </a:r>
            <a:r>
              <a:rPr lang="hr-HR" sz="2400" dirty="0" err="1" smtClean="0">
                <a:solidFill>
                  <a:schemeClr val="bg2">
                    <a:lumMod val="75000"/>
                  </a:schemeClr>
                </a:solidFill>
              </a:rPr>
              <a:t>project</a:t>
            </a:r>
            <a:r>
              <a:rPr lang="hr-HR" sz="2400" dirty="0" smtClean="0">
                <a:solidFill>
                  <a:schemeClr val="bg2">
                    <a:lumMod val="75000"/>
                  </a:schemeClr>
                </a:solidFill>
              </a:rPr>
              <a:t> </a:t>
            </a:r>
            <a:r>
              <a:rPr lang="hr-HR" sz="2400" dirty="0" err="1" smtClean="0">
                <a:solidFill>
                  <a:schemeClr val="bg2">
                    <a:lumMod val="75000"/>
                  </a:schemeClr>
                </a:solidFill>
              </a:rPr>
              <a:t>Where</a:t>
            </a:r>
            <a:r>
              <a:rPr lang="hr-HR" sz="2400" dirty="0" smtClean="0">
                <a:solidFill>
                  <a:schemeClr val="bg2">
                    <a:lumMod val="75000"/>
                  </a:schemeClr>
                </a:solidFill>
              </a:rPr>
              <a:t> </a:t>
            </a:r>
            <a:r>
              <a:rPr lang="hr-HR" sz="2400" dirty="0" err="1" smtClean="0">
                <a:solidFill>
                  <a:schemeClr val="bg2">
                    <a:lumMod val="75000"/>
                  </a:schemeClr>
                </a:solidFill>
              </a:rPr>
              <a:t>is</a:t>
            </a:r>
            <a:r>
              <a:rPr lang="hr-HR" sz="2400" dirty="0" smtClean="0">
                <a:solidFill>
                  <a:schemeClr val="bg2">
                    <a:lumMod val="75000"/>
                  </a:schemeClr>
                </a:solidFill>
              </a:rPr>
              <a:t> </a:t>
            </a:r>
            <a:r>
              <a:rPr lang="hr-HR" sz="2400" dirty="0" err="1" smtClean="0">
                <a:solidFill>
                  <a:schemeClr val="bg2">
                    <a:lumMod val="75000"/>
                  </a:schemeClr>
                </a:solidFill>
              </a:rPr>
              <a:t>my</a:t>
            </a:r>
            <a:r>
              <a:rPr lang="hr-HR" sz="2400" dirty="0" smtClean="0">
                <a:solidFill>
                  <a:schemeClr val="bg2">
                    <a:lumMod val="75000"/>
                  </a:schemeClr>
                </a:solidFill>
              </a:rPr>
              <a:t> </a:t>
            </a:r>
            <a:r>
              <a:rPr lang="hr-HR" sz="2400" dirty="0" err="1" smtClean="0">
                <a:solidFill>
                  <a:schemeClr val="bg2">
                    <a:lumMod val="75000"/>
                  </a:schemeClr>
                </a:solidFill>
              </a:rPr>
              <a:t>green</a:t>
            </a:r>
            <a:r>
              <a:rPr lang="hr-HR" sz="2400" dirty="0" smtClean="0">
                <a:solidFill>
                  <a:schemeClr val="bg2">
                    <a:lumMod val="75000"/>
                  </a:schemeClr>
                </a:solidFill>
              </a:rPr>
              <a:t> </a:t>
            </a:r>
            <a:r>
              <a:rPr lang="hr-HR" sz="2400" dirty="0" err="1" smtClean="0">
                <a:solidFill>
                  <a:schemeClr val="bg2">
                    <a:lumMod val="75000"/>
                  </a:schemeClr>
                </a:solidFill>
              </a:rPr>
              <a:t>environment</a:t>
            </a:r>
            <a:r>
              <a:rPr lang="hr-HR" sz="2400" dirty="0" smtClean="0">
                <a:solidFill>
                  <a:schemeClr val="bg2">
                    <a:lumMod val="75000"/>
                  </a:schemeClr>
                </a:solidFill>
              </a:rPr>
              <a:t>?</a:t>
            </a:r>
          </a:p>
          <a:p>
            <a:r>
              <a:rPr lang="hr-HR" sz="2400" dirty="0" smtClean="0">
                <a:solidFill>
                  <a:schemeClr val="bg2">
                    <a:lumMod val="75000"/>
                  </a:schemeClr>
                </a:solidFill>
              </a:rPr>
              <a:t>European </a:t>
            </a:r>
            <a:r>
              <a:rPr lang="hr-HR" sz="2400" dirty="0" err="1">
                <a:solidFill>
                  <a:schemeClr val="bg2">
                    <a:lumMod val="75000"/>
                  </a:schemeClr>
                </a:solidFill>
              </a:rPr>
              <a:t>Day</a:t>
            </a:r>
            <a:r>
              <a:rPr lang="hr-HR" sz="2400" dirty="0">
                <a:solidFill>
                  <a:schemeClr val="bg2">
                    <a:lumMod val="75000"/>
                  </a:schemeClr>
                </a:solidFill>
              </a:rPr>
              <a:t> </a:t>
            </a:r>
            <a:r>
              <a:rPr lang="hr-HR" sz="2400" dirty="0" err="1">
                <a:solidFill>
                  <a:schemeClr val="bg2">
                    <a:lumMod val="75000"/>
                  </a:schemeClr>
                </a:solidFill>
              </a:rPr>
              <a:t>of</a:t>
            </a:r>
            <a:r>
              <a:rPr lang="hr-HR" sz="2400" dirty="0">
                <a:solidFill>
                  <a:schemeClr val="bg2">
                    <a:lumMod val="75000"/>
                  </a:schemeClr>
                </a:solidFill>
              </a:rPr>
              <a:t> </a:t>
            </a:r>
            <a:r>
              <a:rPr lang="hr-HR" sz="2400" dirty="0" err="1">
                <a:solidFill>
                  <a:schemeClr val="bg2">
                    <a:lumMod val="75000"/>
                  </a:schemeClr>
                </a:solidFill>
              </a:rPr>
              <a:t>Parks</a:t>
            </a:r>
            <a:endParaRPr lang="hr-HR" sz="2400" dirty="0">
              <a:solidFill>
                <a:schemeClr val="bg2">
                  <a:lumMod val="75000"/>
                </a:schemeClr>
              </a:solidFill>
            </a:endParaRPr>
          </a:p>
          <a:p>
            <a:endParaRPr lang="hr-HR" sz="2400" dirty="0" smtClean="0">
              <a:solidFill>
                <a:schemeClr val="bg2">
                  <a:lumMod val="75000"/>
                </a:schemeClr>
              </a:solidFill>
            </a:endParaRPr>
          </a:p>
          <a:p>
            <a:r>
              <a:rPr lang="hr-HR" sz="2400" dirty="0" smtClean="0">
                <a:solidFill>
                  <a:schemeClr val="bg2">
                    <a:lumMod val="75000"/>
                  </a:schemeClr>
                </a:solidFill>
              </a:rPr>
              <a:t>OŠ </a:t>
            </a:r>
            <a:r>
              <a:rPr lang="hr-HR" sz="2400" dirty="0" smtClean="0">
                <a:solidFill>
                  <a:schemeClr val="bg2">
                    <a:lumMod val="75000"/>
                  </a:schemeClr>
                </a:solidFill>
              </a:rPr>
              <a:t>Vladimira Nazora Pribislavec, Croatia</a:t>
            </a:r>
          </a:p>
          <a:p>
            <a:r>
              <a:rPr lang="hr-HR" sz="2400" dirty="0" smtClean="0">
                <a:solidFill>
                  <a:schemeClr val="bg2">
                    <a:lumMod val="75000"/>
                  </a:schemeClr>
                </a:solidFill>
              </a:rPr>
              <a:t>May 2016</a:t>
            </a:r>
          </a:p>
          <a:p>
            <a:r>
              <a:rPr lang="hr-HR" sz="2400" dirty="0" err="1" smtClean="0">
                <a:solidFill>
                  <a:schemeClr val="bg2">
                    <a:lumMod val="75000"/>
                  </a:schemeClr>
                </a:solidFill>
              </a:rPr>
              <a:t>Made</a:t>
            </a:r>
            <a:r>
              <a:rPr lang="hr-HR" sz="2400" dirty="0" smtClean="0">
                <a:solidFill>
                  <a:schemeClr val="bg2">
                    <a:lumMod val="75000"/>
                  </a:schemeClr>
                </a:solidFill>
              </a:rPr>
              <a:t> </a:t>
            </a:r>
            <a:r>
              <a:rPr lang="hr-HR" sz="2400" dirty="0" err="1" smtClean="0">
                <a:solidFill>
                  <a:schemeClr val="bg2">
                    <a:lumMod val="75000"/>
                  </a:schemeClr>
                </a:solidFill>
              </a:rPr>
              <a:t>by</a:t>
            </a:r>
            <a:r>
              <a:rPr lang="hr-HR" sz="2400" dirty="0" smtClean="0">
                <a:solidFill>
                  <a:schemeClr val="bg2">
                    <a:lumMod val="75000"/>
                  </a:schemeClr>
                </a:solidFill>
              </a:rPr>
              <a:t>: Leona </a:t>
            </a:r>
            <a:r>
              <a:rPr lang="hr-HR" sz="2400" dirty="0" err="1" smtClean="0">
                <a:solidFill>
                  <a:schemeClr val="bg2">
                    <a:lumMod val="75000"/>
                  </a:schemeClr>
                </a:solidFill>
              </a:rPr>
              <a:t>Vadlja</a:t>
            </a:r>
            <a:r>
              <a:rPr lang="hr-HR" sz="2400" dirty="0" smtClean="0">
                <a:solidFill>
                  <a:schemeClr val="bg2">
                    <a:lumMod val="75000"/>
                  </a:schemeClr>
                </a:solidFill>
              </a:rPr>
              <a:t> &amp; Anja </a:t>
            </a:r>
            <a:r>
              <a:rPr lang="hr-HR" sz="2400" dirty="0" err="1" smtClean="0">
                <a:solidFill>
                  <a:schemeClr val="bg2">
                    <a:lumMod val="75000"/>
                  </a:schemeClr>
                </a:solidFill>
              </a:rPr>
              <a:t>Šmitran</a:t>
            </a:r>
            <a:r>
              <a:rPr lang="hr-HR" sz="2400" dirty="0" smtClean="0">
                <a:solidFill>
                  <a:schemeClr val="bg2">
                    <a:lumMod val="75000"/>
                  </a:schemeClr>
                </a:solidFill>
              </a:rPr>
              <a:t>, 6a</a:t>
            </a:r>
          </a:p>
          <a:p>
            <a:r>
              <a:rPr lang="hr-HR" sz="2400" dirty="0" err="1" smtClean="0">
                <a:solidFill>
                  <a:schemeClr val="bg2">
                    <a:lumMod val="75000"/>
                  </a:schemeClr>
                </a:solidFill>
              </a:rPr>
              <a:t>Teacher</a:t>
            </a:r>
            <a:r>
              <a:rPr lang="hr-HR" sz="2400" dirty="0" smtClean="0">
                <a:solidFill>
                  <a:schemeClr val="bg2">
                    <a:lumMod val="75000"/>
                  </a:schemeClr>
                </a:solidFill>
              </a:rPr>
              <a:t>: Iva </a:t>
            </a:r>
            <a:r>
              <a:rPr lang="hr-HR" sz="2400" dirty="0" err="1" smtClean="0">
                <a:solidFill>
                  <a:schemeClr val="bg2">
                    <a:lumMod val="75000"/>
                  </a:schemeClr>
                </a:solidFill>
              </a:rPr>
              <a:t>Naranđa</a:t>
            </a:r>
            <a:endParaRPr lang="hr-HR" sz="2400" dirty="0" smtClean="0">
              <a:solidFill>
                <a:schemeClr val="bg2">
                  <a:lumMod val="75000"/>
                </a:schemeClr>
              </a:solidFill>
            </a:endParaRPr>
          </a:p>
        </p:txBody>
      </p:sp>
      <p:pic>
        <p:nvPicPr>
          <p:cNvPr id="1026" name="Picture 2" descr="http://ec.europa.eu/environment/nature/natura2000/platform/images/edop-logo-web-200x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5875" y="2995551"/>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18605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7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3" name="Rezervirano mjesto sadržaja 2"/>
          <p:cNvSpPr>
            <a:spLocks noGrp="1"/>
          </p:cNvSpPr>
          <p:nvPr>
            <p:ph sz="quarter" idx="13"/>
          </p:nvPr>
        </p:nvSpPr>
        <p:spPr>
          <a:xfrm>
            <a:off x="1091382" y="1691148"/>
            <a:ext cx="10059218" cy="4487332"/>
          </a:xfrm>
        </p:spPr>
        <p:txBody>
          <a:bodyPr>
            <a:normAutofit fontScale="32500" lnSpcReduction="20000"/>
          </a:bodyPr>
          <a:lstStyle/>
          <a:p>
            <a:pPr marL="0" indent="0">
              <a:buNone/>
            </a:pPr>
            <a:r>
              <a:rPr lang="en-US" sz="14800" cap="none" dirty="0" smtClean="0">
                <a:solidFill>
                  <a:schemeClr val="bg2">
                    <a:lumMod val="75000"/>
                  </a:schemeClr>
                </a:solidFill>
                <a:latin typeface="Berlin Sans FB Demi" panose="020E0802020502020306" pitchFamily="34" charset="0"/>
              </a:rPr>
              <a:t>Croatia has eight national parks</a:t>
            </a:r>
            <a:r>
              <a:rPr lang="hr-HR" sz="14800" cap="none" dirty="0" smtClean="0">
                <a:solidFill>
                  <a:schemeClr val="bg2">
                    <a:lumMod val="75000"/>
                  </a:schemeClr>
                </a:solidFill>
                <a:latin typeface="Berlin Sans FB Demi" panose="020E0802020502020306" pitchFamily="34" charset="0"/>
              </a:rPr>
              <a:t>.</a:t>
            </a:r>
          </a:p>
          <a:p>
            <a:pPr marL="0" indent="0">
              <a:buNone/>
            </a:pPr>
            <a:r>
              <a:rPr lang="en-US" sz="14800" cap="none" dirty="0">
                <a:solidFill>
                  <a:schemeClr val="bg2">
                    <a:lumMod val="75000"/>
                  </a:schemeClr>
                </a:solidFill>
                <a:latin typeface="Berlin Sans FB Demi" panose="020E0802020502020306" pitchFamily="34" charset="0"/>
              </a:rPr>
              <a:t>Each of them is a wonderful in its own </a:t>
            </a:r>
            <a:r>
              <a:rPr lang="en-US" sz="14800" cap="none" dirty="0" smtClean="0">
                <a:solidFill>
                  <a:schemeClr val="bg2">
                    <a:lumMod val="75000"/>
                  </a:schemeClr>
                </a:solidFill>
                <a:latin typeface="Berlin Sans FB Demi" panose="020E0802020502020306" pitchFamily="34" charset="0"/>
              </a:rPr>
              <a:t>way</a:t>
            </a:r>
            <a:r>
              <a:rPr lang="hr-HR" sz="14800" cap="none" dirty="0" smtClean="0">
                <a:solidFill>
                  <a:schemeClr val="bg2">
                    <a:lumMod val="75000"/>
                  </a:schemeClr>
                </a:solidFill>
                <a:latin typeface="Berlin Sans FB Demi" panose="020E0802020502020306" pitchFamily="34" charset="0"/>
              </a:rPr>
              <a:t>.</a:t>
            </a:r>
          </a:p>
          <a:p>
            <a:pPr marL="0" indent="0">
              <a:buNone/>
            </a:pPr>
            <a:r>
              <a:rPr lang="en-US" sz="14800" cap="none" dirty="0">
                <a:solidFill>
                  <a:schemeClr val="bg2">
                    <a:lumMod val="75000"/>
                  </a:schemeClr>
                </a:solidFill>
                <a:latin typeface="Berlin Sans FB Demi" panose="020E0802020502020306" pitchFamily="34" charset="0"/>
              </a:rPr>
              <a:t>Their unspoiled nature takes almost </a:t>
            </a:r>
            <a:r>
              <a:rPr lang="en-US" sz="14800" cap="none" dirty="0" smtClean="0">
                <a:solidFill>
                  <a:schemeClr val="bg2">
                    <a:lumMod val="75000"/>
                  </a:schemeClr>
                </a:solidFill>
                <a:latin typeface="Berlin Sans FB Demi" panose="020E0802020502020306" pitchFamily="34" charset="0"/>
              </a:rPr>
              <a:t>8</a:t>
            </a:r>
            <a:r>
              <a:rPr lang="hr-HR" sz="14800" cap="none" dirty="0" smtClean="0">
                <a:solidFill>
                  <a:schemeClr val="bg2">
                    <a:lumMod val="75000"/>
                  </a:schemeClr>
                </a:solidFill>
                <a:latin typeface="Berlin Sans FB Demi" panose="020E0802020502020306" pitchFamily="34" charset="0"/>
              </a:rPr>
              <a:t> </a:t>
            </a:r>
            <a:r>
              <a:rPr lang="en-US" sz="14800" cap="none" dirty="0" smtClean="0">
                <a:solidFill>
                  <a:schemeClr val="bg2">
                    <a:lumMod val="75000"/>
                  </a:schemeClr>
                </a:solidFill>
                <a:latin typeface="Berlin Sans FB Demi" panose="020E0802020502020306" pitchFamily="34" charset="0"/>
              </a:rPr>
              <a:t>% </a:t>
            </a:r>
            <a:r>
              <a:rPr lang="hr-HR" sz="14800" cap="none" dirty="0" err="1" smtClean="0">
                <a:solidFill>
                  <a:schemeClr val="bg2">
                    <a:lumMod val="75000"/>
                  </a:schemeClr>
                </a:solidFill>
                <a:latin typeface="Berlin Sans FB Demi" panose="020E0802020502020306" pitchFamily="34" charset="0"/>
              </a:rPr>
              <a:t>of</a:t>
            </a:r>
            <a:r>
              <a:rPr lang="hr-HR" sz="14800" cap="none" dirty="0" smtClean="0">
                <a:solidFill>
                  <a:schemeClr val="bg2">
                    <a:lumMod val="75000"/>
                  </a:schemeClr>
                </a:solidFill>
                <a:latin typeface="Berlin Sans FB Demi" panose="020E0802020502020306" pitchFamily="34" charset="0"/>
              </a:rPr>
              <a:t> </a:t>
            </a:r>
            <a:r>
              <a:rPr lang="en-US" sz="14800" cap="none" dirty="0" smtClean="0">
                <a:solidFill>
                  <a:schemeClr val="bg2">
                    <a:lumMod val="75000"/>
                  </a:schemeClr>
                </a:solidFill>
                <a:latin typeface="Berlin Sans FB Demi" panose="020E0802020502020306" pitchFamily="34" charset="0"/>
              </a:rPr>
              <a:t>Croatia.</a:t>
            </a:r>
            <a:endParaRPr lang="hr-HR" sz="14800" cap="none" dirty="0" smtClean="0">
              <a:solidFill>
                <a:schemeClr val="bg2">
                  <a:lumMod val="75000"/>
                </a:schemeClr>
              </a:solidFill>
              <a:latin typeface="Berlin Sans FB Demi" panose="020E0802020502020306" pitchFamily="34" charset="0"/>
            </a:endParaRPr>
          </a:p>
          <a:p>
            <a:pPr marL="0" indent="0">
              <a:buNone/>
            </a:pPr>
            <a:endParaRPr lang="hr-HR" sz="14800" cap="none" dirty="0" smtClean="0">
              <a:solidFill>
                <a:schemeClr val="accent3"/>
              </a:solidFill>
              <a:latin typeface="Berlin Sans FB Demi" panose="020E0802020502020306" pitchFamily="34" charset="0"/>
            </a:endParaRPr>
          </a:p>
          <a:p>
            <a:pPr marL="0" indent="0">
              <a:buNone/>
            </a:pPr>
            <a:endParaRPr lang="hr-HR" sz="3600" cap="none" dirty="0" smtClean="0">
              <a:solidFill>
                <a:schemeClr val="accent3"/>
              </a:solidFill>
              <a:latin typeface="Berlin Sans FB Demi" panose="020E0802020502020306" pitchFamily="34" charset="0"/>
            </a:endParaRPr>
          </a:p>
          <a:p>
            <a:pPr marL="0" indent="0">
              <a:buNone/>
            </a:pPr>
            <a:endParaRPr lang="hr-HR" sz="3600" cap="none" dirty="0">
              <a:solidFill>
                <a:schemeClr val="accent3"/>
              </a:solidFill>
              <a:latin typeface="Berlin Sans FB Demi" panose="020E0802020502020306" pitchFamily="34" charset="0"/>
            </a:endParaRPr>
          </a:p>
        </p:txBody>
      </p:sp>
    </p:spTree>
    <p:extLst>
      <p:ext uri="{BB962C8B-B14F-4D97-AF65-F5344CB8AC3E}">
        <p14:creationId xmlns:p14="http://schemas.microsoft.com/office/powerpoint/2010/main" val="300086362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2">
                <a:lumMod val="75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5" name="Slika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2845" y="1837246"/>
            <a:ext cx="4171308" cy="4071342"/>
          </a:xfrm>
          <a:prstGeom prst="rect">
            <a:avLst/>
          </a:prstGeom>
          <a:ln>
            <a:noFill/>
          </a:ln>
          <a:effectLst>
            <a:softEdge rad="112500"/>
          </a:effectLst>
        </p:spPr>
      </p:pic>
      <p:sp>
        <p:nvSpPr>
          <p:cNvPr id="7" name="TekstniOkvir 6"/>
          <p:cNvSpPr txBox="1"/>
          <p:nvPr/>
        </p:nvSpPr>
        <p:spPr>
          <a:xfrm>
            <a:off x="3691579" y="469290"/>
            <a:ext cx="7051589" cy="4370427"/>
          </a:xfrm>
          <a:prstGeom prst="rect">
            <a:avLst/>
          </a:prstGeom>
          <a:noFill/>
        </p:spPr>
        <p:txBody>
          <a:bodyPr wrap="square" rtlCol="0">
            <a:spAutoFit/>
          </a:bodyPr>
          <a:lstStyle/>
          <a:p>
            <a:r>
              <a:rPr lang="hr-HR" sz="3200" dirty="0" smtClean="0">
                <a:solidFill>
                  <a:schemeClr val="bg2">
                    <a:lumMod val="75000"/>
                  </a:schemeClr>
                </a:solidFill>
                <a:latin typeface="Berlin Sans FB Demi" panose="020E0802020502020306" pitchFamily="34" charset="0"/>
              </a:rPr>
              <a:t>National </a:t>
            </a:r>
            <a:r>
              <a:rPr lang="hr-HR" sz="3200" dirty="0" err="1" smtClean="0">
                <a:solidFill>
                  <a:schemeClr val="bg2">
                    <a:lumMod val="75000"/>
                  </a:schemeClr>
                </a:solidFill>
                <a:latin typeface="Berlin Sans FB Demi" panose="020E0802020502020306" pitchFamily="34" charset="0"/>
              </a:rPr>
              <a:t>parks</a:t>
            </a:r>
            <a:r>
              <a:rPr lang="hr-HR" sz="3200" dirty="0" smtClean="0">
                <a:solidFill>
                  <a:schemeClr val="bg2">
                    <a:lumMod val="75000"/>
                  </a:schemeClr>
                </a:solidFill>
                <a:latin typeface="Berlin Sans FB Demi" panose="020E0802020502020306" pitchFamily="34" charset="0"/>
              </a:rPr>
              <a:t>: BRIJUNI</a:t>
            </a:r>
          </a:p>
          <a:p>
            <a:r>
              <a:rPr lang="hr-HR" sz="3200" dirty="0" smtClean="0">
                <a:solidFill>
                  <a:schemeClr val="bg2">
                    <a:lumMod val="75000"/>
                  </a:schemeClr>
                </a:solidFill>
                <a:latin typeface="Berlin Sans FB Demi" panose="020E0802020502020306" pitchFamily="34" charset="0"/>
              </a:rPr>
              <a:t>                             KORNATI</a:t>
            </a:r>
          </a:p>
          <a:p>
            <a:r>
              <a:rPr lang="hr-HR" sz="3200" dirty="0">
                <a:solidFill>
                  <a:schemeClr val="bg2">
                    <a:lumMod val="75000"/>
                  </a:schemeClr>
                </a:solidFill>
                <a:latin typeface="Berlin Sans FB Demi" panose="020E0802020502020306" pitchFamily="34" charset="0"/>
              </a:rPr>
              <a:t> </a:t>
            </a:r>
            <a:r>
              <a:rPr lang="hr-HR" sz="3200" dirty="0" smtClean="0">
                <a:solidFill>
                  <a:schemeClr val="bg2">
                    <a:lumMod val="75000"/>
                  </a:schemeClr>
                </a:solidFill>
                <a:latin typeface="Berlin Sans FB Demi" panose="020E0802020502020306" pitchFamily="34" charset="0"/>
              </a:rPr>
              <a:t>                            KRKA</a:t>
            </a:r>
          </a:p>
          <a:p>
            <a:r>
              <a:rPr lang="hr-HR" sz="3200" dirty="0">
                <a:solidFill>
                  <a:schemeClr val="bg2">
                    <a:lumMod val="75000"/>
                  </a:schemeClr>
                </a:solidFill>
                <a:latin typeface="Berlin Sans FB Demi" panose="020E0802020502020306" pitchFamily="34" charset="0"/>
              </a:rPr>
              <a:t> </a:t>
            </a:r>
            <a:r>
              <a:rPr lang="hr-HR" sz="3200" dirty="0" smtClean="0">
                <a:solidFill>
                  <a:schemeClr val="bg2">
                    <a:lumMod val="75000"/>
                  </a:schemeClr>
                </a:solidFill>
                <a:latin typeface="Berlin Sans FB Demi" panose="020E0802020502020306" pitchFamily="34" charset="0"/>
              </a:rPr>
              <a:t>                            MLJET  </a:t>
            </a:r>
          </a:p>
          <a:p>
            <a:r>
              <a:rPr lang="hr-HR" sz="3200" dirty="0">
                <a:solidFill>
                  <a:schemeClr val="bg2">
                    <a:lumMod val="75000"/>
                  </a:schemeClr>
                </a:solidFill>
                <a:latin typeface="Berlin Sans FB Demi" panose="020E0802020502020306" pitchFamily="34" charset="0"/>
              </a:rPr>
              <a:t> </a:t>
            </a:r>
            <a:r>
              <a:rPr lang="hr-HR" sz="3200" dirty="0" smtClean="0">
                <a:solidFill>
                  <a:schemeClr val="bg2">
                    <a:lumMod val="75000"/>
                  </a:schemeClr>
                </a:solidFill>
                <a:latin typeface="Berlin Sans FB Demi" panose="020E0802020502020306" pitchFamily="34" charset="0"/>
              </a:rPr>
              <a:t>                            PAKLENICA</a:t>
            </a:r>
          </a:p>
          <a:p>
            <a:r>
              <a:rPr lang="hr-HR" sz="3200" dirty="0">
                <a:solidFill>
                  <a:schemeClr val="bg2">
                    <a:lumMod val="75000"/>
                  </a:schemeClr>
                </a:solidFill>
                <a:latin typeface="Berlin Sans FB Demi" panose="020E0802020502020306" pitchFamily="34" charset="0"/>
              </a:rPr>
              <a:t> </a:t>
            </a:r>
            <a:r>
              <a:rPr lang="hr-HR" sz="3200" dirty="0" smtClean="0">
                <a:solidFill>
                  <a:schemeClr val="bg2">
                    <a:lumMod val="75000"/>
                  </a:schemeClr>
                </a:solidFill>
                <a:latin typeface="Berlin Sans FB Demi" panose="020E0802020502020306" pitchFamily="34" charset="0"/>
              </a:rPr>
              <a:t>                            </a:t>
            </a:r>
            <a:r>
              <a:rPr lang="hr-HR" sz="3200" dirty="0" err="1" smtClean="0">
                <a:solidFill>
                  <a:schemeClr val="bg2">
                    <a:lumMod val="75000"/>
                  </a:schemeClr>
                </a:solidFill>
                <a:latin typeface="Berlin Sans FB Demi" panose="020E0802020502020306" pitchFamily="34" charset="0"/>
              </a:rPr>
              <a:t>PLITVI</a:t>
            </a:r>
            <a:r>
              <a:rPr lang="hr-HR" sz="3600" dirty="0" err="1" smtClean="0">
                <a:solidFill>
                  <a:schemeClr val="bg2">
                    <a:lumMod val="75000"/>
                  </a:schemeClr>
                </a:solidFill>
                <a:latin typeface="Arial Black" panose="020B0A04020102020204" pitchFamily="34" charset="0"/>
              </a:rPr>
              <a:t>č</a:t>
            </a:r>
            <a:r>
              <a:rPr lang="hr-HR" sz="3200" dirty="0" err="1" smtClean="0">
                <a:solidFill>
                  <a:schemeClr val="bg2">
                    <a:lumMod val="75000"/>
                  </a:schemeClr>
                </a:solidFill>
                <a:latin typeface="Berlin Sans FB Demi" panose="020E0802020502020306" pitchFamily="34" charset="0"/>
              </a:rPr>
              <a:t>KA</a:t>
            </a:r>
            <a:r>
              <a:rPr lang="hr-HR" sz="3200" dirty="0" smtClean="0">
                <a:solidFill>
                  <a:schemeClr val="bg2">
                    <a:lumMod val="75000"/>
                  </a:schemeClr>
                </a:solidFill>
                <a:latin typeface="Berlin Sans FB Demi" panose="020E0802020502020306" pitchFamily="34" charset="0"/>
              </a:rPr>
              <a:t> JEZERA</a:t>
            </a:r>
          </a:p>
          <a:p>
            <a:r>
              <a:rPr lang="hr-HR" sz="3200" dirty="0">
                <a:solidFill>
                  <a:schemeClr val="bg2">
                    <a:lumMod val="75000"/>
                  </a:schemeClr>
                </a:solidFill>
                <a:latin typeface="Berlin Sans FB Demi" panose="020E0802020502020306" pitchFamily="34" charset="0"/>
              </a:rPr>
              <a:t> </a:t>
            </a:r>
            <a:r>
              <a:rPr lang="hr-HR" sz="3200" dirty="0" smtClean="0">
                <a:solidFill>
                  <a:schemeClr val="bg2">
                    <a:lumMod val="75000"/>
                  </a:schemeClr>
                </a:solidFill>
                <a:latin typeface="Berlin Sans FB Demi" panose="020E0802020502020306" pitchFamily="34" charset="0"/>
              </a:rPr>
              <a:t>                            RISNJAK</a:t>
            </a:r>
          </a:p>
          <a:p>
            <a:r>
              <a:rPr lang="hr-HR" sz="3200" dirty="0">
                <a:solidFill>
                  <a:schemeClr val="bg2">
                    <a:lumMod val="75000"/>
                  </a:schemeClr>
                </a:solidFill>
                <a:latin typeface="Berlin Sans FB Demi" panose="020E0802020502020306" pitchFamily="34" charset="0"/>
              </a:rPr>
              <a:t> </a:t>
            </a:r>
            <a:r>
              <a:rPr lang="hr-HR" sz="3200" dirty="0" smtClean="0">
                <a:solidFill>
                  <a:schemeClr val="bg2">
                    <a:lumMod val="75000"/>
                  </a:schemeClr>
                </a:solidFill>
                <a:latin typeface="Berlin Sans FB Demi" panose="020E0802020502020306" pitchFamily="34" charset="0"/>
              </a:rPr>
              <a:t>                            SJEVERNI VELEBIT </a:t>
            </a:r>
            <a:r>
              <a:rPr lang="hr-HR" sz="3200" dirty="0" smtClean="0">
                <a:solidFill>
                  <a:schemeClr val="accent3"/>
                </a:solidFill>
                <a:latin typeface="Berlin Sans FB Demi" panose="020E0802020502020306" pitchFamily="34" charset="0"/>
              </a:rPr>
              <a:t>  </a:t>
            </a:r>
            <a:r>
              <a:rPr lang="hr-HR" dirty="0" smtClean="0">
                <a:latin typeface="Berlin Sans FB Demi" panose="020E0802020502020306" pitchFamily="34" charset="0"/>
              </a:rPr>
              <a:t> </a:t>
            </a:r>
          </a:p>
          <a:p>
            <a:r>
              <a:rPr lang="hr-HR" dirty="0"/>
              <a:t> </a:t>
            </a:r>
            <a:r>
              <a:rPr lang="hr-HR" dirty="0" smtClean="0"/>
              <a:t>                                     </a:t>
            </a:r>
            <a:endParaRPr lang="hr-HR" dirty="0"/>
          </a:p>
        </p:txBody>
      </p:sp>
    </p:spTree>
    <p:extLst>
      <p:ext uri="{BB962C8B-B14F-4D97-AF65-F5344CB8AC3E}">
        <p14:creationId xmlns:p14="http://schemas.microsoft.com/office/powerpoint/2010/main" val="404282761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75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kstniOkvir 1"/>
          <p:cNvSpPr txBox="1"/>
          <p:nvPr/>
        </p:nvSpPr>
        <p:spPr>
          <a:xfrm>
            <a:off x="4556808" y="887570"/>
            <a:ext cx="4922751" cy="923330"/>
          </a:xfrm>
          <a:prstGeom prst="rect">
            <a:avLst/>
          </a:prstGeom>
          <a:noFill/>
        </p:spPr>
        <p:txBody>
          <a:bodyPr wrap="square" rtlCol="0">
            <a:spAutoFit/>
          </a:bodyPr>
          <a:lstStyle/>
          <a:p>
            <a:pPr algn="just"/>
            <a:r>
              <a:rPr lang="hr-HR" sz="5400" dirty="0" smtClean="0">
                <a:solidFill>
                  <a:schemeClr val="bg2">
                    <a:lumMod val="75000"/>
                  </a:schemeClr>
                </a:solidFill>
                <a:latin typeface="Berlin Sans FB Demi" panose="020E0802020502020306" pitchFamily="34" charset="0"/>
              </a:rPr>
              <a:t>Brijuni</a:t>
            </a:r>
            <a:endParaRPr lang="hr-HR" sz="5400" dirty="0">
              <a:solidFill>
                <a:schemeClr val="bg2">
                  <a:lumMod val="75000"/>
                </a:schemeClr>
              </a:solidFill>
              <a:latin typeface="Berlin Sans FB Demi" panose="020E0802020502020306" pitchFamily="34" charset="0"/>
            </a:endParaRPr>
          </a:p>
        </p:txBody>
      </p:sp>
      <p:sp>
        <p:nvSpPr>
          <p:cNvPr id="3" name="TekstniOkvir 2"/>
          <p:cNvSpPr txBox="1"/>
          <p:nvPr/>
        </p:nvSpPr>
        <p:spPr>
          <a:xfrm>
            <a:off x="741010" y="2779896"/>
            <a:ext cx="5947793" cy="3046988"/>
          </a:xfrm>
          <a:prstGeom prst="rect">
            <a:avLst/>
          </a:prstGeom>
          <a:noFill/>
        </p:spPr>
        <p:txBody>
          <a:bodyPr wrap="square" rtlCol="0">
            <a:spAutoFit/>
          </a:bodyPr>
          <a:lstStyle/>
          <a:p>
            <a:r>
              <a:rPr lang="en-US" sz="2400" dirty="0" smtClean="0">
                <a:solidFill>
                  <a:schemeClr val="bg2">
                    <a:lumMod val="75000"/>
                  </a:schemeClr>
                </a:solidFill>
                <a:latin typeface="Berlin Sans FB Demi" panose="020E0802020502020306" pitchFamily="34" charset="0"/>
              </a:rPr>
              <a:t>The </a:t>
            </a:r>
            <a:r>
              <a:rPr lang="en-US" sz="2400" dirty="0" err="1" smtClean="0">
                <a:solidFill>
                  <a:schemeClr val="bg2">
                    <a:lumMod val="75000"/>
                  </a:schemeClr>
                </a:solidFill>
                <a:latin typeface="Berlin Sans FB Demi" panose="020E0802020502020306" pitchFamily="34" charset="0"/>
              </a:rPr>
              <a:t>Brijuni</a:t>
            </a:r>
            <a:r>
              <a:rPr lang="en-US" sz="2400" dirty="0" smtClean="0">
                <a:solidFill>
                  <a:schemeClr val="bg2">
                    <a:lumMod val="75000"/>
                  </a:schemeClr>
                </a:solidFill>
                <a:latin typeface="Berlin Sans FB Demi" panose="020E0802020502020306" pitchFamily="34" charset="0"/>
              </a:rPr>
              <a:t> or the </a:t>
            </a:r>
            <a:r>
              <a:rPr lang="en-US" sz="2400" dirty="0" err="1" smtClean="0">
                <a:solidFill>
                  <a:schemeClr val="bg2">
                    <a:lumMod val="75000"/>
                  </a:schemeClr>
                </a:solidFill>
                <a:latin typeface="Berlin Sans FB Demi" panose="020E0802020502020306" pitchFamily="34" charset="0"/>
              </a:rPr>
              <a:t>Brijuni</a:t>
            </a:r>
            <a:r>
              <a:rPr lang="en-US" sz="2400" dirty="0" smtClean="0">
                <a:solidFill>
                  <a:schemeClr val="bg2">
                    <a:lumMod val="75000"/>
                  </a:schemeClr>
                </a:solidFill>
                <a:latin typeface="Berlin Sans FB Demi" panose="020E0802020502020306" pitchFamily="34" charset="0"/>
              </a:rPr>
              <a:t> Islands are a group of fourteen small islands in the Croatian part of the northern Adriatic Sea, separated from the west coast of the Istrian peninsula by the narrow </a:t>
            </a:r>
            <a:r>
              <a:rPr lang="en-US" sz="2400" dirty="0" err="1" smtClean="0">
                <a:solidFill>
                  <a:schemeClr val="bg2">
                    <a:lumMod val="75000"/>
                  </a:schemeClr>
                </a:solidFill>
                <a:latin typeface="Berlin Sans FB Demi" panose="020E0802020502020306" pitchFamily="34" charset="0"/>
              </a:rPr>
              <a:t>Fažana</a:t>
            </a:r>
            <a:r>
              <a:rPr lang="en-US" sz="2400" dirty="0" smtClean="0">
                <a:solidFill>
                  <a:schemeClr val="bg2">
                    <a:lumMod val="75000"/>
                  </a:schemeClr>
                </a:solidFill>
                <a:latin typeface="Berlin Sans FB Demi" panose="020E0802020502020306" pitchFamily="34" charset="0"/>
              </a:rPr>
              <a:t> Strait.</a:t>
            </a:r>
            <a:r>
              <a:rPr lang="hr-HR" sz="2400" dirty="0" smtClean="0">
                <a:solidFill>
                  <a:schemeClr val="bg2">
                    <a:lumMod val="75000"/>
                  </a:schemeClr>
                </a:solidFill>
                <a:latin typeface="Berlin Sans FB Demi" panose="020E0802020502020306" pitchFamily="34" charset="0"/>
              </a:rPr>
              <a:t> </a:t>
            </a:r>
            <a:r>
              <a:rPr lang="en-US" sz="2400" dirty="0" smtClean="0">
                <a:solidFill>
                  <a:schemeClr val="bg2">
                    <a:lumMod val="75000"/>
                  </a:schemeClr>
                </a:solidFill>
                <a:latin typeface="Berlin Sans FB Demi" panose="020E0802020502020306" pitchFamily="34" charset="0"/>
              </a:rPr>
              <a:t>Famous for their beauty, the islands are a holiday resort and a Croatian National Par</a:t>
            </a:r>
            <a:r>
              <a:rPr lang="hr-HR" sz="2400" dirty="0" smtClean="0">
                <a:solidFill>
                  <a:schemeClr val="bg2">
                    <a:lumMod val="75000"/>
                  </a:schemeClr>
                </a:solidFill>
                <a:latin typeface="Berlin Sans FB Demi" panose="020E0802020502020306" pitchFamily="34" charset="0"/>
              </a:rPr>
              <a:t>k.</a:t>
            </a:r>
            <a:endParaRPr lang="hr-HR" sz="2400" dirty="0">
              <a:solidFill>
                <a:schemeClr val="bg2">
                  <a:lumMod val="75000"/>
                </a:schemeClr>
              </a:solidFill>
              <a:latin typeface="Berlin Sans FB Demi" panose="020E0802020502020306" pitchFamily="34" charset="0"/>
            </a:endParaRPr>
          </a:p>
        </p:txBody>
      </p:sp>
      <p:pic>
        <p:nvPicPr>
          <p:cNvPr id="4" name="Slika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79303" y="2195587"/>
            <a:ext cx="3946228" cy="3170410"/>
          </a:xfrm>
          <a:prstGeom prst="rect">
            <a:avLst/>
          </a:prstGeom>
          <a:ln>
            <a:noFill/>
          </a:ln>
          <a:effectLst>
            <a:softEdge rad="112500"/>
          </a:effectLst>
        </p:spPr>
      </p:pic>
    </p:spTree>
    <p:extLst>
      <p:ext uri="{BB962C8B-B14F-4D97-AF65-F5344CB8AC3E}">
        <p14:creationId xmlns:p14="http://schemas.microsoft.com/office/powerpoint/2010/main" val="386827894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2">
                <a:lumMod val="75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kstniOkvir 1"/>
          <p:cNvSpPr txBox="1"/>
          <p:nvPr/>
        </p:nvSpPr>
        <p:spPr>
          <a:xfrm>
            <a:off x="4773338" y="1124125"/>
            <a:ext cx="5738069" cy="923330"/>
          </a:xfrm>
          <a:prstGeom prst="rect">
            <a:avLst/>
          </a:prstGeom>
          <a:noFill/>
        </p:spPr>
        <p:txBody>
          <a:bodyPr wrap="square" rtlCol="0">
            <a:spAutoFit/>
          </a:bodyPr>
          <a:lstStyle/>
          <a:p>
            <a:pPr algn="just"/>
            <a:r>
              <a:rPr lang="hr-HR" sz="5400" dirty="0" smtClean="0">
                <a:solidFill>
                  <a:schemeClr val="bg2">
                    <a:lumMod val="75000"/>
                  </a:schemeClr>
                </a:solidFill>
                <a:latin typeface="Berlin Sans FB Demi" panose="020E0802020502020306" pitchFamily="34" charset="0"/>
              </a:rPr>
              <a:t>Kornati</a:t>
            </a:r>
            <a:endParaRPr lang="hr-HR" sz="5400" dirty="0">
              <a:solidFill>
                <a:schemeClr val="bg2">
                  <a:lumMod val="75000"/>
                </a:schemeClr>
              </a:solidFill>
              <a:latin typeface="Berlin Sans FB Demi" panose="020E0802020502020306" pitchFamily="34" charset="0"/>
            </a:endParaRPr>
          </a:p>
        </p:txBody>
      </p:sp>
      <p:sp>
        <p:nvSpPr>
          <p:cNvPr id="3" name="TekstniOkvir 2"/>
          <p:cNvSpPr txBox="1"/>
          <p:nvPr/>
        </p:nvSpPr>
        <p:spPr>
          <a:xfrm>
            <a:off x="876301" y="2903075"/>
            <a:ext cx="5805180" cy="2677656"/>
          </a:xfrm>
          <a:prstGeom prst="rect">
            <a:avLst/>
          </a:prstGeom>
          <a:noFill/>
        </p:spPr>
        <p:txBody>
          <a:bodyPr wrap="square" rtlCol="0">
            <a:spAutoFit/>
          </a:bodyPr>
          <a:lstStyle/>
          <a:p>
            <a:r>
              <a:rPr lang="en-US" sz="2400" dirty="0" smtClean="0">
                <a:solidFill>
                  <a:schemeClr val="bg2">
                    <a:lumMod val="75000"/>
                  </a:schemeClr>
                </a:solidFill>
                <a:latin typeface="Berlin Sans FB Demi" panose="020E0802020502020306" pitchFamily="34" charset="0"/>
              </a:rPr>
              <a:t>National park</a:t>
            </a:r>
            <a:r>
              <a:rPr lang="hr-HR" sz="2400" dirty="0" smtClean="0">
                <a:solidFill>
                  <a:schemeClr val="bg2">
                    <a:lumMod val="75000"/>
                  </a:schemeClr>
                </a:solidFill>
                <a:latin typeface="Berlin Sans FB Demi" panose="020E0802020502020306" pitchFamily="34" charset="0"/>
              </a:rPr>
              <a:t> Kornati</a:t>
            </a:r>
            <a:r>
              <a:rPr lang="en-US" sz="2400" dirty="0" smtClean="0">
                <a:solidFill>
                  <a:schemeClr val="bg2">
                    <a:lumMod val="75000"/>
                  </a:schemeClr>
                </a:solidFill>
                <a:latin typeface="Berlin Sans FB Demi" panose="020E0802020502020306" pitchFamily="34" charset="0"/>
              </a:rPr>
              <a:t> was declared in 1980 and then was placed under protection. The total area of the park is about 220 square kilometers and consists of 89 islands, islets and rocks. The park area is only about 1/4 of the land, while the rest of the marine ecosystem.</a:t>
            </a:r>
            <a:endParaRPr lang="hr-HR" sz="2400" dirty="0">
              <a:solidFill>
                <a:schemeClr val="bg2">
                  <a:lumMod val="75000"/>
                </a:schemeClr>
              </a:solidFill>
              <a:latin typeface="Berlin Sans FB Demi" panose="020E0802020502020306" pitchFamily="34" charset="0"/>
            </a:endParaRPr>
          </a:p>
        </p:txBody>
      </p:sp>
      <p:pic>
        <p:nvPicPr>
          <p:cNvPr id="4" name="Slika 3"/>
          <p:cNvPicPr>
            <a:picLocks noChangeAspect="1"/>
          </p:cNvPicPr>
          <p:nvPr/>
        </p:nvPicPr>
        <p:blipFill>
          <a:blip r:embed="rId2"/>
          <a:stretch>
            <a:fillRect/>
          </a:stretch>
        </p:blipFill>
        <p:spPr>
          <a:xfrm>
            <a:off x="6948181" y="2257198"/>
            <a:ext cx="4021429" cy="3012190"/>
          </a:xfrm>
          <a:prstGeom prst="rect">
            <a:avLst/>
          </a:prstGeom>
          <a:ln>
            <a:noFill/>
          </a:ln>
          <a:effectLst>
            <a:softEdge rad="112500"/>
          </a:effectLst>
        </p:spPr>
      </p:pic>
    </p:spTree>
    <p:extLst>
      <p:ext uri="{BB962C8B-B14F-4D97-AF65-F5344CB8AC3E}">
        <p14:creationId xmlns:p14="http://schemas.microsoft.com/office/powerpoint/2010/main" val="257658512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2">
                <a:lumMod val="75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kstniOkvir 1"/>
          <p:cNvSpPr txBox="1"/>
          <p:nvPr/>
        </p:nvSpPr>
        <p:spPr>
          <a:xfrm>
            <a:off x="4061254" y="1054443"/>
            <a:ext cx="5857103" cy="923330"/>
          </a:xfrm>
          <a:prstGeom prst="rect">
            <a:avLst/>
          </a:prstGeom>
          <a:noFill/>
        </p:spPr>
        <p:txBody>
          <a:bodyPr wrap="square" rtlCol="0">
            <a:spAutoFit/>
          </a:bodyPr>
          <a:lstStyle/>
          <a:p>
            <a:pPr algn="just"/>
            <a:r>
              <a:rPr lang="hr-HR" sz="5400" dirty="0" smtClean="0">
                <a:solidFill>
                  <a:schemeClr val="bg2">
                    <a:lumMod val="75000"/>
                  </a:schemeClr>
                </a:solidFill>
                <a:latin typeface="Berlin Sans FB Demi" panose="020E0802020502020306" pitchFamily="34" charset="0"/>
              </a:rPr>
              <a:t>Krka</a:t>
            </a:r>
            <a:endParaRPr lang="hr-HR" sz="5400" dirty="0">
              <a:solidFill>
                <a:schemeClr val="bg2">
                  <a:lumMod val="75000"/>
                </a:schemeClr>
              </a:solidFill>
              <a:latin typeface="Berlin Sans FB Demi" panose="020E0802020502020306" pitchFamily="34" charset="0"/>
            </a:endParaRPr>
          </a:p>
        </p:txBody>
      </p:sp>
      <p:sp>
        <p:nvSpPr>
          <p:cNvPr id="3" name="TekstniOkvir 2"/>
          <p:cNvSpPr txBox="1"/>
          <p:nvPr/>
        </p:nvSpPr>
        <p:spPr>
          <a:xfrm>
            <a:off x="5346013" y="2458623"/>
            <a:ext cx="6063049" cy="2308324"/>
          </a:xfrm>
          <a:prstGeom prst="rect">
            <a:avLst/>
          </a:prstGeom>
          <a:noFill/>
        </p:spPr>
        <p:txBody>
          <a:bodyPr wrap="square" rtlCol="0">
            <a:spAutoFit/>
          </a:bodyPr>
          <a:lstStyle/>
          <a:p>
            <a:r>
              <a:rPr lang="en-US" sz="2400" dirty="0" smtClean="0">
                <a:solidFill>
                  <a:schemeClr val="bg2">
                    <a:lumMod val="75000"/>
                  </a:schemeClr>
                </a:solidFill>
                <a:latin typeface="Berlin Sans FB Demi" panose="020E0802020502020306" pitchFamily="34" charset="0"/>
              </a:rPr>
              <a:t>Krka National Park is one of the Croatian national parks, named after the river Krka that it encloses. It is located along the middle-lower course of the Krka River</a:t>
            </a:r>
            <a:r>
              <a:rPr lang="hr-HR" sz="2400" dirty="0" smtClean="0">
                <a:solidFill>
                  <a:schemeClr val="bg2">
                    <a:lumMod val="75000"/>
                  </a:schemeClr>
                </a:solidFill>
                <a:latin typeface="Berlin Sans FB Demi" panose="020E0802020502020306" pitchFamily="34" charset="0"/>
              </a:rPr>
              <a:t>. </a:t>
            </a:r>
            <a:r>
              <a:rPr lang="en-US" sz="2400" dirty="0" smtClean="0">
                <a:solidFill>
                  <a:schemeClr val="bg2">
                    <a:lumMod val="75000"/>
                  </a:schemeClr>
                </a:solidFill>
                <a:latin typeface="Berlin Sans FB Demi" panose="020E0802020502020306" pitchFamily="34" charset="0"/>
              </a:rPr>
              <a:t>It is the seventh national park in Croatia and was proclaimed a national park in 1985.</a:t>
            </a:r>
            <a:endParaRPr lang="hr-HR" sz="2400" dirty="0">
              <a:solidFill>
                <a:schemeClr val="bg2">
                  <a:lumMod val="75000"/>
                </a:schemeClr>
              </a:solidFill>
              <a:latin typeface="Berlin Sans FB Demi" panose="020E0802020502020306" pitchFamily="34" charset="0"/>
            </a:endParaRPr>
          </a:p>
        </p:txBody>
      </p:sp>
      <p:pic>
        <p:nvPicPr>
          <p:cNvPr id="4" name="Slika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8984" y="2458623"/>
            <a:ext cx="4522573" cy="3398996"/>
          </a:xfrm>
          <a:prstGeom prst="rect">
            <a:avLst/>
          </a:prstGeom>
          <a:ln>
            <a:noFill/>
          </a:ln>
          <a:effectLst>
            <a:softEdge rad="112500"/>
          </a:effectLst>
        </p:spPr>
      </p:pic>
    </p:spTree>
    <p:extLst>
      <p:ext uri="{BB962C8B-B14F-4D97-AF65-F5344CB8AC3E}">
        <p14:creationId xmlns:p14="http://schemas.microsoft.com/office/powerpoint/2010/main" val="151412872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2">
                <a:lumMod val="75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kstniOkvir 1"/>
          <p:cNvSpPr txBox="1"/>
          <p:nvPr/>
        </p:nvSpPr>
        <p:spPr>
          <a:xfrm>
            <a:off x="4522573" y="1202724"/>
            <a:ext cx="5016843" cy="923330"/>
          </a:xfrm>
          <a:prstGeom prst="rect">
            <a:avLst/>
          </a:prstGeom>
          <a:noFill/>
        </p:spPr>
        <p:txBody>
          <a:bodyPr wrap="square" rtlCol="0">
            <a:spAutoFit/>
          </a:bodyPr>
          <a:lstStyle/>
          <a:p>
            <a:pPr algn="just"/>
            <a:r>
              <a:rPr lang="hr-HR" sz="5400" dirty="0" smtClean="0">
                <a:solidFill>
                  <a:schemeClr val="bg2">
                    <a:lumMod val="75000"/>
                  </a:schemeClr>
                </a:solidFill>
                <a:latin typeface="Berlin Sans FB Demi" panose="020E0802020502020306" pitchFamily="34" charset="0"/>
              </a:rPr>
              <a:t>Mljet</a:t>
            </a:r>
            <a:endParaRPr lang="hr-HR" sz="5400" dirty="0">
              <a:solidFill>
                <a:schemeClr val="bg2">
                  <a:lumMod val="75000"/>
                </a:schemeClr>
              </a:solidFill>
              <a:latin typeface="Berlin Sans FB Demi" panose="020E0802020502020306" pitchFamily="34" charset="0"/>
            </a:endParaRPr>
          </a:p>
        </p:txBody>
      </p:sp>
      <p:sp>
        <p:nvSpPr>
          <p:cNvPr id="3" name="TekstniOkvir 2"/>
          <p:cNvSpPr txBox="1"/>
          <p:nvPr/>
        </p:nvSpPr>
        <p:spPr>
          <a:xfrm>
            <a:off x="536522" y="2829033"/>
            <a:ext cx="5824152" cy="2677656"/>
          </a:xfrm>
          <a:prstGeom prst="rect">
            <a:avLst/>
          </a:prstGeom>
          <a:noFill/>
        </p:spPr>
        <p:txBody>
          <a:bodyPr wrap="square" rtlCol="0">
            <a:spAutoFit/>
          </a:bodyPr>
          <a:lstStyle/>
          <a:p>
            <a:r>
              <a:rPr lang="en-US" sz="2400" dirty="0" err="1" smtClean="0">
                <a:solidFill>
                  <a:schemeClr val="bg2">
                    <a:lumMod val="75000"/>
                  </a:schemeClr>
                </a:solidFill>
                <a:latin typeface="Berlin Sans FB Demi" panose="020E0802020502020306" pitchFamily="34" charset="0"/>
              </a:rPr>
              <a:t>Mlj</a:t>
            </a:r>
            <a:r>
              <a:rPr lang="hr-HR" sz="2400" dirty="0" err="1" smtClean="0">
                <a:solidFill>
                  <a:schemeClr val="bg2">
                    <a:lumMod val="75000"/>
                  </a:schemeClr>
                </a:solidFill>
                <a:latin typeface="Berlin Sans FB Demi" panose="020E0802020502020306" pitchFamily="34" charset="0"/>
              </a:rPr>
              <a:t>et</a:t>
            </a:r>
            <a:r>
              <a:rPr lang="en-US" sz="2400" dirty="0" smtClean="0">
                <a:solidFill>
                  <a:schemeClr val="bg2">
                    <a:lumMod val="75000"/>
                  </a:schemeClr>
                </a:solidFill>
                <a:latin typeface="Berlin Sans FB Demi" panose="020E0802020502020306" pitchFamily="34" charset="0"/>
              </a:rPr>
              <a:t> is the most southerly and easterly of the larger Adriatic islands of the Dalmatia region of Croatia. The National Park includes the western part of the island, </a:t>
            </a:r>
            <a:r>
              <a:rPr lang="en-US" sz="2400" dirty="0" err="1" smtClean="0">
                <a:solidFill>
                  <a:schemeClr val="bg2">
                    <a:lumMod val="75000"/>
                  </a:schemeClr>
                </a:solidFill>
                <a:latin typeface="Berlin Sans FB Demi" panose="020E0802020502020306" pitchFamily="34" charset="0"/>
              </a:rPr>
              <a:t>Veliko</a:t>
            </a:r>
            <a:r>
              <a:rPr lang="en-US" sz="2400" dirty="0" smtClean="0">
                <a:solidFill>
                  <a:schemeClr val="bg2">
                    <a:lumMod val="75000"/>
                  </a:schemeClr>
                </a:solidFill>
                <a:latin typeface="Berlin Sans FB Demi" panose="020E0802020502020306" pitchFamily="34" charset="0"/>
              </a:rPr>
              <a:t> </a:t>
            </a:r>
            <a:r>
              <a:rPr lang="en-US" sz="2400" dirty="0" err="1" smtClean="0">
                <a:solidFill>
                  <a:schemeClr val="bg2">
                    <a:lumMod val="75000"/>
                  </a:schemeClr>
                </a:solidFill>
                <a:latin typeface="Berlin Sans FB Demi" panose="020E0802020502020306" pitchFamily="34" charset="0"/>
              </a:rPr>
              <a:t>jezero</a:t>
            </a:r>
            <a:r>
              <a:rPr lang="en-US" sz="2400" dirty="0" smtClean="0">
                <a:solidFill>
                  <a:schemeClr val="bg2">
                    <a:lumMod val="75000"/>
                  </a:schemeClr>
                </a:solidFill>
                <a:latin typeface="Berlin Sans FB Demi" panose="020E0802020502020306" pitchFamily="34" charset="0"/>
              </a:rPr>
              <a:t>, </a:t>
            </a:r>
            <a:r>
              <a:rPr lang="en-US" sz="2400" dirty="0" err="1" smtClean="0">
                <a:solidFill>
                  <a:schemeClr val="bg2">
                    <a:lumMod val="75000"/>
                  </a:schemeClr>
                </a:solidFill>
                <a:latin typeface="Berlin Sans FB Demi" panose="020E0802020502020306" pitchFamily="34" charset="0"/>
              </a:rPr>
              <a:t>Malo</a:t>
            </a:r>
            <a:r>
              <a:rPr lang="en-US" sz="2400" dirty="0" smtClean="0">
                <a:solidFill>
                  <a:schemeClr val="bg2">
                    <a:lumMod val="75000"/>
                  </a:schemeClr>
                </a:solidFill>
                <a:latin typeface="Berlin Sans FB Demi" panose="020E0802020502020306" pitchFamily="34" charset="0"/>
              </a:rPr>
              <a:t> </a:t>
            </a:r>
            <a:r>
              <a:rPr lang="en-US" sz="2400" dirty="0" err="1" smtClean="0">
                <a:solidFill>
                  <a:schemeClr val="bg2">
                    <a:lumMod val="75000"/>
                  </a:schemeClr>
                </a:solidFill>
                <a:latin typeface="Berlin Sans FB Demi" panose="020E0802020502020306" pitchFamily="34" charset="0"/>
              </a:rPr>
              <a:t>jezero</a:t>
            </a:r>
            <a:r>
              <a:rPr lang="en-US" sz="2400" dirty="0" smtClean="0">
                <a:solidFill>
                  <a:schemeClr val="bg2">
                    <a:lumMod val="75000"/>
                  </a:schemeClr>
                </a:solidFill>
                <a:latin typeface="Berlin Sans FB Demi" panose="020E0802020502020306" pitchFamily="34" charset="0"/>
              </a:rPr>
              <a:t>, </a:t>
            </a:r>
            <a:r>
              <a:rPr lang="en-US" sz="2400" dirty="0" err="1" smtClean="0">
                <a:solidFill>
                  <a:schemeClr val="bg2">
                    <a:lumMod val="75000"/>
                  </a:schemeClr>
                </a:solidFill>
                <a:latin typeface="Berlin Sans FB Demi" panose="020E0802020502020306" pitchFamily="34" charset="0"/>
              </a:rPr>
              <a:t>Soline</a:t>
            </a:r>
            <a:r>
              <a:rPr lang="en-US" sz="2400" dirty="0" smtClean="0">
                <a:solidFill>
                  <a:schemeClr val="bg2">
                    <a:lumMod val="75000"/>
                  </a:schemeClr>
                </a:solidFill>
                <a:latin typeface="Berlin Sans FB Demi" panose="020E0802020502020306" pitchFamily="34" charset="0"/>
              </a:rPr>
              <a:t> Bay and a sea belt 500 m wide from the most prominent cape of </a:t>
            </a:r>
            <a:r>
              <a:rPr lang="en-US" sz="2400" dirty="0" err="1" smtClean="0">
                <a:solidFill>
                  <a:schemeClr val="bg2">
                    <a:lumMod val="75000"/>
                  </a:schemeClr>
                </a:solidFill>
                <a:latin typeface="Berlin Sans FB Demi" panose="020E0802020502020306" pitchFamily="34" charset="0"/>
              </a:rPr>
              <a:t>Mlje</a:t>
            </a:r>
            <a:r>
              <a:rPr lang="hr-HR" sz="2400" dirty="0" smtClean="0">
                <a:solidFill>
                  <a:schemeClr val="bg2">
                    <a:lumMod val="75000"/>
                  </a:schemeClr>
                </a:solidFill>
                <a:latin typeface="Berlin Sans FB Demi" panose="020E0802020502020306" pitchFamily="34" charset="0"/>
              </a:rPr>
              <a:t>t.</a:t>
            </a:r>
            <a:r>
              <a:rPr lang="en-US" sz="2400" dirty="0" smtClean="0">
                <a:solidFill>
                  <a:schemeClr val="bg2">
                    <a:lumMod val="75000"/>
                  </a:schemeClr>
                </a:solidFill>
                <a:latin typeface="Berlin Sans FB Demi" panose="020E0802020502020306" pitchFamily="34" charset="0"/>
              </a:rPr>
              <a:t> </a:t>
            </a:r>
            <a:endParaRPr lang="hr-HR" sz="2400" dirty="0">
              <a:solidFill>
                <a:schemeClr val="bg2">
                  <a:lumMod val="75000"/>
                </a:schemeClr>
              </a:solidFill>
              <a:latin typeface="Berlin Sans FB Demi" panose="020E0802020502020306" pitchFamily="34" charset="0"/>
            </a:endParaRPr>
          </a:p>
        </p:txBody>
      </p:sp>
      <p:pic>
        <p:nvPicPr>
          <p:cNvPr id="4" name="Slika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0271" y="2473667"/>
            <a:ext cx="4199035" cy="2815384"/>
          </a:xfrm>
          <a:prstGeom prst="rect">
            <a:avLst/>
          </a:prstGeom>
          <a:ln>
            <a:noFill/>
          </a:ln>
          <a:effectLst>
            <a:softEdge rad="76200"/>
          </a:effectLst>
        </p:spPr>
      </p:pic>
    </p:spTree>
    <p:extLst>
      <p:ext uri="{BB962C8B-B14F-4D97-AF65-F5344CB8AC3E}">
        <p14:creationId xmlns:p14="http://schemas.microsoft.com/office/powerpoint/2010/main" val="287191103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2">
                <a:lumMod val="75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Pravokutnik 1"/>
          <p:cNvSpPr/>
          <p:nvPr/>
        </p:nvSpPr>
        <p:spPr>
          <a:xfrm>
            <a:off x="5378277" y="2418826"/>
            <a:ext cx="6096000" cy="3046988"/>
          </a:xfrm>
          <a:prstGeom prst="rect">
            <a:avLst/>
          </a:prstGeom>
        </p:spPr>
        <p:txBody>
          <a:bodyPr>
            <a:spAutoFit/>
          </a:bodyPr>
          <a:lstStyle/>
          <a:p>
            <a:r>
              <a:rPr lang="en-US" sz="2400" dirty="0">
                <a:solidFill>
                  <a:schemeClr val="bg2">
                    <a:lumMod val="75000"/>
                  </a:schemeClr>
                </a:solidFill>
                <a:latin typeface="Berlin Sans FB Demi" panose="020E0802020502020306" pitchFamily="34" charset="0"/>
              </a:rPr>
              <a:t>The </a:t>
            </a:r>
            <a:r>
              <a:rPr lang="en-US" sz="2400" dirty="0" err="1">
                <a:solidFill>
                  <a:schemeClr val="bg2">
                    <a:lumMod val="75000"/>
                  </a:schemeClr>
                </a:solidFill>
                <a:latin typeface="Berlin Sans FB Demi" panose="020E0802020502020306" pitchFamily="34" charset="0"/>
              </a:rPr>
              <a:t>Paklenica</a:t>
            </a:r>
            <a:r>
              <a:rPr lang="en-US" sz="2400" dirty="0">
                <a:solidFill>
                  <a:schemeClr val="bg2">
                    <a:lumMod val="75000"/>
                  </a:schemeClr>
                </a:solidFill>
                <a:latin typeface="Berlin Sans FB Demi" panose="020E0802020502020306" pitchFamily="34" charset="0"/>
              </a:rPr>
              <a:t> karst river canyon is a national park in Croatia. It is located in </a:t>
            </a:r>
            <a:r>
              <a:rPr lang="en-US" sz="2400" dirty="0" err="1">
                <a:solidFill>
                  <a:schemeClr val="bg2">
                    <a:lumMod val="75000"/>
                  </a:schemeClr>
                </a:solidFill>
                <a:latin typeface="Berlin Sans FB Demi" panose="020E0802020502020306" pitchFamily="34" charset="0"/>
              </a:rPr>
              <a:t>Starigrad</a:t>
            </a:r>
            <a:r>
              <a:rPr lang="en-US" sz="2400" dirty="0">
                <a:solidFill>
                  <a:schemeClr val="bg2">
                    <a:lumMod val="75000"/>
                  </a:schemeClr>
                </a:solidFill>
                <a:latin typeface="Berlin Sans FB Demi" panose="020E0802020502020306" pitchFamily="34" charset="0"/>
              </a:rPr>
              <a:t>, northern Dalmatia, at the southern slopes of </a:t>
            </a:r>
            <a:r>
              <a:rPr lang="en-US" sz="2400" dirty="0" err="1">
                <a:solidFill>
                  <a:schemeClr val="bg2">
                    <a:lumMod val="75000"/>
                  </a:schemeClr>
                </a:solidFill>
                <a:latin typeface="Berlin Sans FB Demi" panose="020E0802020502020306" pitchFamily="34" charset="0"/>
              </a:rPr>
              <a:t>Velebit</a:t>
            </a:r>
            <a:r>
              <a:rPr lang="en-US" sz="2400" dirty="0">
                <a:solidFill>
                  <a:schemeClr val="bg2">
                    <a:lumMod val="75000"/>
                  </a:schemeClr>
                </a:solidFill>
                <a:latin typeface="Berlin Sans FB Demi" panose="020E0802020502020306" pitchFamily="34" charset="0"/>
              </a:rPr>
              <a:t> mountain, not far from Zadar. It has two canyons: Mala (Small) and </a:t>
            </a:r>
            <a:r>
              <a:rPr lang="en-US" sz="2400" dirty="0" err="1">
                <a:solidFill>
                  <a:schemeClr val="bg2">
                    <a:lumMod val="75000"/>
                  </a:schemeClr>
                </a:solidFill>
                <a:latin typeface="Berlin Sans FB Demi" panose="020E0802020502020306" pitchFamily="34" charset="0"/>
              </a:rPr>
              <a:t>Velika</a:t>
            </a:r>
            <a:r>
              <a:rPr lang="en-US" sz="2400" dirty="0">
                <a:solidFill>
                  <a:schemeClr val="bg2">
                    <a:lumMod val="75000"/>
                  </a:schemeClr>
                </a:solidFill>
                <a:latin typeface="Berlin Sans FB Demi" panose="020E0802020502020306" pitchFamily="34" charset="0"/>
              </a:rPr>
              <a:t> (Big) </a:t>
            </a:r>
            <a:r>
              <a:rPr lang="en-US" sz="2400" dirty="0" err="1">
                <a:solidFill>
                  <a:schemeClr val="bg2">
                    <a:lumMod val="75000"/>
                  </a:schemeClr>
                </a:solidFill>
                <a:latin typeface="Berlin Sans FB Demi" panose="020E0802020502020306" pitchFamily="34" charset="0"/>
              </a:rPr>
              <a:t>Paklenica</a:t>
            </a:r>
            <a:r>
              <a:rPr lang="en-US" sz="2400" dirty="0">
                <a:solidFill>
                  <a:schemeClr val="bg2">
                    <a:lumMod val="75000"/>
                  </a:schemeClr>
                </a:solidFill>
                <a:latin typeface="Berlin Sans FB Demi" panose="020E0802020502020306" pitchFamily="34" charset="0"/>
              </a:rPr>
              <a:t>. Today there is no water flowing throughout Mala </a:t>
            </a:r>
            <a:r>
              <a:rPr lang="en-US" sz="2400" dirty="0" err="1">
                <a:solidFill>
                  <a:schemeClr val="bg2">
                    <a:lumMod val="75000"/>
                  </a:schemeClr>
                </a:solidFill>
                <a:latin typeface="Berlin Sans FB Demi" panose="020E0802020502020306" pitchFamily="34" charset="0"/>
              </a:rPr>
              <a:t>Paklenica</a:t>
            </a:r>
            <a:r>
              <a:rPr lang="en-US" sz="2400" dirty="0" smtClean="0">
                <a:solidFill>
                  <a:schemeClr val="bg2">
                    <a:lumMod val="75000"/>
                  </a:schemeClr>
                </a:solidFill>
                <a:latin typeface="Berlin Sans FB Demi" panose="020E0802020502020306" pitchFamily="34" charset="0"/>
              </a:rPr>
              <a:t>.</a:t>
            </a:r>
            <a:endParaRPr lang="hr-HR" sz="2400" dirty="0">
              <a:solidFill>
                <a:schemeClr val="bg2">
                  <a:lumMod val="75000"/>
                </a:schemeClr>
              </a:solidFill>
              <a:latin typeface="Berlin Sans FB Demi" panose="020E0802020502020306" pitchFamily="34" charset="0"/>
            </a:endParaRPr>
          </a:p>
        </p:txBody>
      </p:sp>
      <p:sp>
        <p:nvSpPr>
          <p:cNvPr id="3" name="TekstniOkvir 2"/>
          <p:cNvSpPr txBox="1"/>
          <p:nvPr/>
        </p:nvSpPr>
        <p:spPr>
          <a:xfrm>
            <a:off x="3822357" y="1054444"/>
            <a:ext cx="6120714" cy="923330"/>
          </a:xfrm>
          <a:prstGeom prst="rect">
            <a:avLst/>
          </a:prstGeom>
          <a:noFill/>
        </p:spPr>
        <p:txBody>
          <a:bodyPr wrap="square" rtlCol="0">
            <a:spAutoFit/>
          </a:bodyPr>
          <a:lstStyle/>
          <a:p>
            <a:pPr algn="just"/>
            <a:r>
              <a:rPr lang="hr-HR" sz="5400" dirty="0" smtClean="0">
                <a:solidFill>
                  <a:schemeClr val="bg2">
                    <a:lumMod val="75000"/>
                  </a:schemeClr>
                </a:solidFill>
                <a:latin typeface="Berlin Sans FB Demi" panose="020E0802020502020306" pitchFamily="34" charset="0"/>
              </a:rPr>
              <a:t>Paklenica</a:t>
            </a:r>
            <a:endParaRPr lang="hr-HR" sz="5400" dirty="0">
              <a:solidFill>
                <a:schemeClr val="bg2">
                  <a:lumMod val="75000"/>
                </a:schemeClr>
              </a:solidFill>
              <a:latin typeface="Berlin Sans FB Demi" panose="020E0802020502020306" pitchFamily="34" charset="0"/>
            </a:endParaRPr>
          </a:p>
        </p:txBody>
      </p:sp>
      <p:pic>
        <p:nvPicPr>
          <p:cNvPr id="4" name="Slika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1934" y="2662262"/>
            <a:ext cx="4506337" cy="3017262"/>
          </a:xfrm>
          <a:prstGeom prst="rect">
            <a:avLst/>
          </a:prstGeom>
          <a:ln>
            <a:noFill/>
          </a:ln>
          <a:effectLst>
            <a:softEdge rad="112500"/>
          </a:effectLst>
        </p:spPr>
      </p:pic>
    </p:spTree>
    <p:extLst>
      <p:ext uri="{BB962C8B-B14F-4D97-AF65-F5344CB8AC3E}">
        <p14:creationId xmlns:p14="http://schemas.microsoft.com/office/powerpoint/2010/main" val="361357568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2">
                <a:lumMod val="75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ekstniOkvir 1"/>
          <p:cNvSpPr txBox="1"/>
          <p:nvPr/>
        </p:nvSpPr>
        <p:spPr>
          <a:xfrm>
            <a:off x="3072713" y="947351"/>
            <a:ext cx="7381103" cy="923330"/>
          </a:xfrm>
          <a:prstGeom prst="rect">
            <a:avLst/>
          </a:prstGeom>
          <a:noFill/>
        </p:spPr>
        <p:txBody>
          <a:bodyPr wrap="square" rtlCol="0">
            <a:spAutoFit/>
          </a:bodyPr>
          <a:lstStyle/>
          <a:p>
            <a:pPr algn="just"/>
            <a:r>
              <a:rPr lang="hr-HR" sz="5400" dirty="0" smtClean="0">
                <a:solidFill>
                  <a:schemeClr val="bg2">
                    <a:lumMod val="75000"/>
                  </a:schemeClr>
                </a:solidFill>
                <a:latin typeface="Berlin Sans FB Demi" panose="020E0802020502020306" pitchFamily="34" charset="0"/>
              </a:rPr>
              <a:t>Plitvi</a:t>
            </a:r>
            <a:r>
              <a:rPr lang="hr-HR" sz="4800" dirty="0" smtClean="0">
                <a:solidFill>
                  <a:schemeClr val="bg2">
                    <a:lumMod val="75000"/>
                  </a:schemeClr>
                </a:solidFill>
                <a:latin typeface="Arial Black" panose="020B0A04020102020204" pitchFamily="34" charset="0"/>
              </a:rPr>
              <a:t>č</a:t>
            </a:r>
            <a:r>
              <a:rPr lang="hr-HR" sz="5400" dirty="0" smtClean="0">
                <a:solidFill>
                  <a:schemeClr val="bg2">
                    <a:lumMod val="75000"/>
                  </a:schemeClr>
                </a:solidFill>
                <a:latin typeface="Berlin Sans FB Demi" panose="020E0802020502020306" pitchFamily="34" charset="0"/>
              </a:rPr>
              <a:t>ka jezera</a:t>
            </a:r>
            <a:endParaRPr lang="hr-HR" sz="5400" dirty="0">
              <a:solidFill>
                <a:schemeClr val="bg2">
                  <a:lumMod val="75000"/>
                </a:schemeClr>
              </a:solidFill>
              <a:latin typeface="Berlin Sans FB Demi" panose="020E0802020502020306" pitchFamily="34" charset="0"/>
            </a:endParaRPr>
          </a:p>
        </p:txBody>
      </p:sp>
      <p:sp>
        <p:nvSpPr>
          <p:cNvPr id="4" name="Pravokutnik 3"/>
          <p:cNvSpPr/>
          <p:nvPr/>
        </p:nvSpPr>
        <p:spPr>
          <a:xfrm>
            <a:off x="660006" y="2785349"/>
            <a:ext cx="5962847" cy="2308324"/>
          </a:xfrm>
          <a:prstGeom prst="rect">
            <a:avLst/>
          </a:prstGeom>
        </p:spPr>
        <p:txBody>
          <a:bodyPr wrap="square">
            <a:spAutoFit/>
          </a:bodyPr>
          <a:lstStyle/>
          <a:p>
            <a:r>
              <a:rPr lang="hr-HR" sz="2400" dirty="0">
                <a:solidFill>
                  <a:schemeClr val="bg2">
                    <a:lumMod val="75000"/>
                  </a:schemeClr>
                </a:solidFill>
                <a:latin typeface="Berlin Sans FB Demi" panose="020E0802020502020306" pitchFamily="34" charset="0"/>
              </a:rPr>
              <a:t>Plitvice </a:t>
            </a:r>
            <a:r>
              <a:rPr lang="hr-HR" sz="2400" dirty="0" err="1">
                <a:solidFill>
                  <a:schemeClr val="bg2">
                    <a:lumMod val="75000"/>
                  </a:schemeClr>
                </a:solidFill>
                <a:latin typeface="Berlin Sans FB Demi" panose="020E0802020502020306" pitchFamily="34" charset="0"/>
              </a:rPr>
              <a:t>Lakes</a:t>
            </a:r>
            <a:r>
              <a:rPr lang="hr-HR" sz="2400" dirty="0">
                <a:solidFill>
                  <a:schemeClr val="bg2">
                    <a:lumMod val="75000"/>
                  </a:schemeClr>
                </a:solidFill>
                <a:latin typeface="Berlin Sans FB Demi" panose="020E0802020502020306" pitchFamily="34" charset="0"/>
              </a:rPr>
              <a:t> National </a:t>
            </a:r>
            <a:r>
              <a:rPr lang="hr-HR" sz="2400" dirty="0" smtClean="0">
                <a:solidFill>
                  <a:schemeClr val="bg2">
                    <a:lumMod val="75000"/>
                  </a:schemeClr>
                </a:solidFill>
                <a:latin typeface="Berlin Sans FB Demi" panose="020E0802020502020306" pitchFamily="34" charset="0"/>
              </a:rPr>
              <a:t>Park </a:t>
            </a:r>
            <a:r>
              <a:rPr lang="hr-HR" sz="2400" dirty="0" err="1">
                <a:solidFill>
                  <a:schemeClr val="bg2">
                    <a:lumMod val="75000"/>
                  </a:schemeClr>
                </a:solidFill>
                <a:latin typeface="Berlin Sans FB Demi" panose="020E0802020502020306" pitchFamily="34" charset="0"/>
              </a:rPr>
              <a:t>is</a:t>
            </a:r>
            <a:r>
              <a:rPr lang="hr-HR" sz="2400" dirty="0">
                <a:solidFill>
                  <a:schemeClr val="bg2">
                    <a:lumMod val="75000"/>
                  </a:schemeClr>
                </a:solidFill>
                <a:latin typeface="Berlin Sans FB Demi" panose="020E0802020502020306" pitchFamily="34" charset="0"/>
              </a:rPr>
              <a:t> one </a:t>
            </a:r>
            <a:r>
              <a:rPr lang="hr-HR" sz="2400" dirty="0" err="1">
                <a:solidFill>
                  <a:schemeClr val="bg2">
                    <a:lumMod val="75000"/>
                  </a:schemeClr>
                </a:solidFill>
                <a:latin typeface="Berlin Sans FB Demi" panose="020E0802020502020306" pitchFamily="34" charset="0"/>
              </a:rPr>
              <a:t>of</a:t>
            </a:r>
            <a:r>
              <a:rPr lang="hr-HR" sz="2400" dirty="0">
                <a:solidFill>
                  <a:schemeClr val="bg2">
                    <a:lumMod val="75000"/>
                  </a:schemeClr>
                </a:solidFill>
                <a:latin typeface="Berlin Sans FB Demi" panose="020E0802020502020306" pitchFamily="34" charset="0"/>
              </a:rPr>
              <a:t> </a:t>
            </a:r>
            <a:r>
              <a:rPr lang="hr-HR" sz="2400" dirty="0" err="1">
                <a:solidFill>
                  <a:schemeClr val="bg2">
                    <a:lumMod val="75000"/>
                  </a:schemeClr>
                </a:solidFill>
                <a:latin typeface="Berlin Sans FB Demi" panose="020E0802020502020306" pitchFamily="34" charset="0"/>
              </a:rPr>
              <a:t>the</a:t>
            </a:r>
            <a:r>
              <a:rPr lang="hr-HR" sz="2400" dirty="0">
                <a:solidFill>
                  <a:schemeClr val="bg2">
                    <a:lumMod val="75000"/>
                  </a:schemeClr>
                </a:solidFill>
                <a:latin typeface="Berlin Sans FB Demi" panose="020E0802020502020306" pitchFamily="34" charset="0"/>
              </a:rPr>
              <a:t> </a:t>
            </a:r>
            <a:r>
              <a:rPr lang="hr-HR" sz="2400" dirty="0" err="1">
                <a:solidFill>
                  <a:schemeClr val="bg2">
                    <a:lumMod val="75000"/>
                  </a:schemeClr>
                </a:solidFill>
                <a:latin typeface="Berlin Sans FB Demi" panose="020E0802020502020306" pitchFamily="34" charset="0"/>
              </a:rPr>
              <a:t>oldest</a:t>
            </a:r>
            <a:r>
              <a:rPr lang="hr-HR" sz="2400" dirty="0">
                <a:solidFill>
                  <a:schemeClr val="bg2">
                    <a:lumMod val="75000"/>
                  </a:schemeClr>
                </a:solidFill>
                <a:latin typeface="Berlin Sans FB Demi" panose="020E0802020502020306" pitchFamily="34" charset="0"/>
              </a:rPr>
              <a:t> </a:t>
            </a:r>
            <a:r>
              <a:rPr lang="hr-HR" sz="2400" dirty="0" err="1">
                <a:solidFill>
                  <a:schemeClr val="bg2">
                    <a:lumMod val="75000"/>
                  </a:schemeClr>
                </a:solidFill>
                <a:latin typeface="Berlin Sans FB Demi" panose="020E0802020502020306" pitchFamily="34" charset="0"/>
              </a:rPr>
              <a:t>national</a:t>
            </a:r>
            <a:r>
              <a:rPr lang="hr-HR" sz="2400" dirty="0">
                <a:solidFill>
                  <a:schemeClr val="bg2">
                    <a:lumMod val="75000"/>
                  </a:schemeClr>
                </a:solidFill>
                <a:latin typeface="Berlin Sans FB Demi" panose="020E0802020502020306" pitchFamily="34" charset="0"/>
              </a:rPr>
              <a:t> </a:t>
            </a:r>
            <a:r>
              <a:rPr lang="hr-HR" sz="2400" dirty="0" err="1">
                <a:solidFill>
                  <a:schemeClr val="bg2">
                    <a:lumMod val="75000"/>
                  </a:schemeClr>
                </a:solidFill>
                <a:latin typeface="Berlin Sans FB Demi" panose="020E0802020502020306" pitchFamily="34" charset="0"/>
              </a:rPr>
              <a:t>parks</a:t>
            </a:r>
            <a:r>
              <a:rPr lang="hr-HR" sz="2400" dirty="0">
                <a:solidFill>
                  <a:schemeClr val="bg2">
                    <a:lumMod val="75000"/>
                  </a:schemeClr>
                </a:solidFill>
                <a:latin typeface="Berlin Sans FB Demi" panose="020E0802020502020306" pitchFamily="34" charset="0"/>
              </a:rPr>
              <a:t> </a:t>
            </a:r>
            <a:r>
              <a:rPr lang="hr-HR" sz="2400" dirty="0" err="1">
                <a:solidFill>
                  <a:schemeClr val="bg2">
                    <a:lumMod val="75000"/>
                  </a:schemeClr>
                </a:solidFill>
                <a:latin typeface="Berlin Sans FB Demi" panose="020E0802020502020306" pitchFamily="34" charset="0"/>
              </a:rPr>
              <a:t>in</a:t>
            </a:r>
            <a:r>
              <a:rPr lang="hr-HR" sz="2400" dirty="0">
                <a:solidFill>
                  <a:schemeClr val="bg2">
                    <a:lumMod val="75000"/>
                  </a:schemeClr>
                </a:solidFill>
                <a:latin typeface="Berlin Sans FB Demi" panose="020E0802020502020306" pitchFamily="34" charset="0"/>
              </a:rPr>
              <a:t> </a:t>
            </a:r>
            <a:r>
              <a:rPr lang="hr-HR" sz="2400" dirty="0" err="1">
                <a:solidFill>
                  <a:schemeClr val="bg2">
                    <a:lumMod val="75000"/>
                  </a:schemeClr>
                </a:solidFill>
                <a:latin typeface="Berlin Sans FB Demi" panose="020E0802020502020306" pitchFamily="34" charset="0"/>
              </a:rPr>
              <a:t>Southeast</a:t>
            </a:r>
            <a:r>
              <a:rPr lang="hr-HR" sz="2400" dirty="0">
                <a:solidFill>
                  <a:schemeClr val="bg2">
                    <a:lumMod val="75000"/>
                  </a:schemeClr>
                </a:solidFill>
                <a:latin typeface="Berlin Sans FB Demi" panose="020E0802020502020306" pitchFamily="34" charset="0"/>
              </a:rPr>
              <a:t> Europe </a:t>
            </a:r>
            <a:r>
              <a:rPr lang="hr-HR" sz="2400" dirty="0" err="1">
                <a:solidFill>
                  <a:schemeClr val="bg2">
                    <a:lumMod val="75000"/>
                  </a:schemeClr>
                </a:solidFill>
                <a:latin typeface="Berlin Sans FB Demi" panose="020E0802020502020306" pitchFamily="34" charset="0"/>
              </a:rPr>
              <a:t>and</a:t>
            </a:r>
            <a:r>
              <a:rPr lang="hr-HR" sz="2400" dirty="0">
                <a:solidFill>
                  <a:schemeClr val="bg2">
                    <a:lumMod val="75000"/>
                  </a:schemeClr>
                </a:solidFill>
                <a:latin typeface="Berlin Sans FB Demi" panose="020E0802020502020306" pitchFamily="34" charset="0"/>
              </a:rPr>
              <a:t> </a:t>
            </a:r>
            <a:r>
              <a:rPr lang="hr-HR" sz="2400" dirty="0" err="1">
                <a:solidFill>
                  <a:schemeClr val="bg2">
                    <a:lumMod val="75000"/>
                  </a:schemeClr>
                </a:solidFill>
                <a:latin typeface="Berlin Sans FB Demi" panose="020E0802020502020306" pitchFamily="34" charset="0"/>
              </a:rPr>
              <a:t>the</a:t>
            </a:r>
            <a:r>
              <a:rPr lang="hr-HR" sz="2400" dirty="0">
                <a:solidFill>
                  <a:schemeClr val="bg2">
                    <a:lumMod val="75000"/>
                  </a:schemeClr>
                </a:solidFill>
                <a:latin typeface="Berlin Sans FB Demi" panose="020E0802020502020306" pitchFamily="34" charset="0"/>
              </a:rPr>
              <a:t> </a:t>
            </a:r>
            <a:r>
              <a:rPr lang="hr-HR" sz="2400" dirty="0" err="1">
                <a:solidFill>
                  <a:schemeClr val="bg2">
                    <a:lumMod val="75000"/>
                  </a:schemeClr>
                </a:solidFill>
                <a:latin typeface="Berlin Sans FB Demi" panose="020E0802020502020306" pitchFamily="34" charset="0"/>
              </a:rPr>
              <a:t>largest</a:t>
            </a:r>
            <a:r>
              <a:rPr lang="hr-HR" sz="2400" dirty="0">
                <a:solidFill>
                  <a:schemeClr val="bg2">
                    <a:lumMod val="75000"/>
                  </a:schemeClr>
                </a:solidFill>
                <a:latin typeface="Berlin Sans FB Demi" panose="020E0802020502020306" pitchFamily="34" charset="0"/>
              </a:rPr>
              <a:t> </a:t>
            </a:r>
            <a:r>
              <a:rPr lang="hr-HR" sz="2400" dirty="0" err="1">
                <a:solidFill>
                  <a:schemeClr val="bg2">
                    <a:lumMod val="75000"/>
                  </a:schemeClr>
                </a:solidFill>
                <a:latin typeface="Berlin Sans FB Demi" panose="020E0802020502020306" pitchFamily="34" charset="0"/>
              </a:rPr>
              <a:t>national</a:t>
            </a:r>
            <a:r>
              <a:rPr lang="hr-HR" sz="2400" dirty="0">
                <a:solidFill>
                  <a:schemeClr val="bg2">
                    <a:lumMod val="75000"/>
                  </a:schemeClr>
                </a:solidFill>
                <a:latin typeface="Berlin Sans FB Demi" panose="020E0802020502020306" pitchFamily="34" charset="0"/>
              </a:rPr>
              <a:t> park </a:t>
            </a:r>
            <a:r>
              <a:rPr lang="hr-HR" sz="2400" dirty="0" err="1">
                <a:solidFill>
                  <a:schemeClr val="bg2">
                    <a:lumMod val="75000"/>
                  </a:schemeClr>
                </a:solidFill>
                <a:latin typeface="Berlin Sans FB Demi" panose="020E0802020502020306" pitchFamily="34" charset="0"/>
              </a:rPr>
              <a:t>in</a:t>
            </a:r>
            <a:r>
              <a:rPr lang="hr-HR" sz="2400" dirty="0">
                <a:solidFill>
                  <a:schemeClr val="bg2">
                    <a:lumMod val="75000"/>
                  </a:schemeClr>
                </a:solidFill>
                <a:latin typeface="Berlin Sans FB Demi" panose="020E0802020502020306" pitchFamily="34" charset="0"/>
              </a:rPr>
              <a:t> Croatia</a:t>
            </a:r>
            <a:r>
              <a:rPr lang="hr-HR" sz="2400" dirty="0" smtClean="0">
                <a:solidFill>
                  <a:schemeClr val="bg2">
                    <a:lumMod val="75000"/>
                  </a:schemeClr>
                </a:solidFill>
                <a:latin typeface="Berlin Sans FB Demi" panose="020E0802020502020306" pitchFamily="34" charset="0"/>
              </a:rPr>
              <a:t>. </a:t>
            </a:r>
            <a:r>
              <a:rPr lang="hr-HR" sz="2400" dirty="0">
                <a:solidFill>
                  <a:schemeClr val="bg2">
                    <a:lumMod val="75000"/>
                  </a:schemeClr>
                </a:solidFill>
                <a:latin typeface="Berlin Sans FB Demi" panose="020E0802020502020306" pitchFamily="34" charset="0"/>
              </a:rPr>
              <a:t>In 1979, Plitvice </a:t>
            </a:r>
            <a:r>
              <a:rPr lang="hr-HR" sz="2400" dirty="0" err="1">
                <a:solidFill>
                  <a:schemeClr val="bg2">
                    <a:lumMod val="75000"/>
                  </a:schemeClr>
                </a:solidFill>
                <a:latin typeface="Berlin Sans FB Demi" panose="020E0802020502020306" pitchFamily="34" charset="0"/>
              </a:rPr>
              <a:t>Lakes</a:t>
            </a:r>
            <a:r>
              <a:rPr lang="hr-HR" sz="2400" dirty="0">
                <a:solidFill>
                  <a:schemeClr val="bg2">
                    <a:lumMod val="75000"/>
                  </a:schemeClr>
                </a:solidFill>
                <a:latin typeface="Berlin Sans FB Demi" panose="020E0802020502020306" pitchFamily="34" charset="0"/>
              </a:rPr>
              <a:t> National Park </a:t>
            </a:r>
            <a:r>
              <a:rPr lang="hr-HR" sz="2400" dirty="0" err="1">
                <a:solidFill>
                  <a:schemeClr val="bg2">
                    <a:lumMod val="75000"/>
                  </a:schemeClr>
                </a:solidFill>
                <a:latin typeface="Berlin Sans FB Demi" panose="020E0802020502020306" pitchFamily="34" charset="0"/>
              </a:rPr>
              <a:t>was</a:t>
            </a:r>
            <a:r>
              <a:rPr lang="hr-HR" sz="2400" dirty="0">
                <a:solidFill>
                  <a:schemeClr val="bg2">
                    <a:lumMod val="75000"/>
                  </a:schemeClr>
                </a:solidFill>
                <a:latin typeface="Berlin Sans FB Demi" panose="020E0802020502020306" pitchFamily="34" charset="0"/>
              </a:rPr>
              <a:t> </a:t>
            </a:r>
            <a:r>
              <a:rPr lang="hr-HR" sz="2400" dirty="0" err="1">
                <a:solidFill>
                  <a:schemeClr val="bg2">
                    <a:lumMod val="75000"/>
                  </a:schemeClr>
                </a:solidFill>
                <a:latin typeface="Berlin Sans FB Demi" panose="020E0802020502020306" pitchFamily="34" charset="0"/>
              </a:rPr>
              <a:t>added</a:t>
            </a:r>
            <a:r>
              <a:rPr lang="hr-HR" sz="2400" dirty="0">
                <a:solidFill>
                  <a:schemeClr val="bg2">
                    <a:lumMod val="75000"/>
                  </a:schemeClr>
                </a:solidFill>
                <a:latin typeface="Berlin Sans FB Demi" panose="020E0802020502020306" pitchFamily="34" charset="0"/>
              </a:rPr>
              <a:t> to </a:t>
            </a:r>
            <a:r>
              <a:rPr lang="hr-HR" sz="2400" dirty="0" err="1">
                <a:solidFill>
                  <a:schemeClr val="bg2">
                    <a:lumMod val="75000"/>
                  </a:schemeClr>
                </a:solidFill>
                <a:latin typeface="Berlin Sans FB Demi" panose="020E0802020502020306" pitchFamily="34" charset="0"/>
              </a:rPr>
              <a:t>the</a:t>
            </a:r>
            <a:r>
              <a:rPr lang="hr-HR" sz="2400" dirty="0">
                <a:solidFill>
                  <a:schemeClr val="bg2">
                    <a:lumMod val="75000"/>
                  </a:schemeClr>
                </a:solidFill>
                <a:latin typeface="Berlin Sans FB Demi" panose="020E0802020502020306" pitchFamily="34" charset="0"/>
              </a:rPr>
              <a:t> UNESCO World </a:t>
            </a:r>
            <a:r>
              <a:rPr lang="hr-HR" sz="2400" dirty="0" err="1">
                <a:solidFill>
                  <a:schemeClr val="bg2">
                    <a:lumMod val="75000"/>
                  </a:schemeClr>
                </a:solidFill>
                <a:latin typeface="Berlin Sans FB Demi" panose="020E0802020502020306" pitchFamily="34" charset="0"/>
              </a:rPr>
              <a:t>Heritage</a:t>
            </a:r>
            <a:r>
              <a:rPr lang="hr-HR" sz="2400" dirty="0">
                <a:solidFill>
                  <a:schemeClr val="bg2">
                    <a:lumMod val="75000"/>
                  </a:schemeClr>
                </a:solidFill>
                <a:latin typeface="Berlin Sans FB Demi" panose="020E0802020502020306" pitchFamily="34" charset="0"/>
              </a:rPr>
              <a:t> </a:t>
            </a:r>
            <a:r>
              <a:rPr lang="hr-HR" sz="2400" dirty="0" err="1" smtClean="0">
                <a:solidFill>
                  <a:schemeClr val="bg2">
                    <a:lumMod val="75000"/>
                  </a:schemeClr>
                </a:solidFill>
                <a:latin typeface="Berlin Sans FB Demi" panose="020E0802020502020306" pitchFamily="34" charset="0"/>
              </a:rPr>
              <a:t>register</a:t>
            </a:r>
            <a:r>
              <a:rPr lang="hr-HR" sz="2400" dirty="0">
                <a:solidFill>
                  <a:schemeClr val="bg2">
                    <a:lumMod val="75000"/>
                  </a:schemeClr>
                </a:solidFill>
                <a:latin typeface="Berlin Sans FB Demi" panose="020E0802020502020306" pitchFamily="34" charset="0"/>
              </a:rPr>
              <a:t>.</a:t>
            </a:r>
          </a:p>
        </p:txBody>
      </p:sp>
      <p:pic>
        <p:nvPicPr>
          <p:cNvPr id="5" name="Slika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2853" y="2408984"/>
            <a:ext cx="4598151" cy="3061055"/>
          </a:xfrm>
          <a:prstGeom prst="rect">
            <a:avLst/>
          </a:prstGeom>
          <a:ln>
            <a:noFill/>
          </a:ln>
          <a:effectLst>
            <a:softEdge rad="112500"/>
          </a:effectLst>
        </p:spPr>
      </p:pic>
    </p:spTree>
    <p:extLst>
      <p:ext uri="{BB962C8B-B14F-4D97-AF65-F5344CB8AC3E}">
        <p14:creationId xmlns:p14="http://schemas.microsoft.com/office/powerpoint/2010/main" val="222444031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pljica">
  <a:themeElements>
    <a:clrScheme name="Kapljic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Kapljic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pljic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Kapljica</Template>
  <TotalTime>227</TotalTime>
  <Words>476</Words>
  <Application>Microsoft Office PowerPoint</Application>
  <PresentationFormat>Široki zaslon</PresentationFormat>
  <Paragraphs>40</Paragraphs>
  <Slides>12</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12</vt:i4>
      </vt:variant>
    </vt:vector>
  </HeadingPairs>
  <TitlesOfParts>
    <vt:vector size="17" baseType="lpstr">
      <vt:lpstr>Arial</vt:lpstr>
      <vt:lpstr>Arial Black</vt:lpstr>
      <vt:lpstr>Berlin Sans FB Demi</vt:lpstr>
      <vt:lpstr>Tw Cen MT</vt:lpstr>
      <vt:lpstr>Kapljica</vt:lpstr>
      <vt:lpstr>National parks</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parks</dc:title>
  <dc:creator>ucenik</dc:creator>
  <cp:lastModifiedBy>II. OŠ ČAKOVEC</cp:lastModifiedBy>
  <cp:revision>26</cp:revision>
  <dcterms:created xsi:type="dcterms:W3CDTF">2016-05-17T13:36:44Z</dcterms:created>
  <dcterms:modified xsi:type="dcterms:W3CDTF">2016-05-24T16:21:59Z</dcterms:modified>
</cp:coreProperties>
</file>